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60" r:id="rId4"/>
    <p:sldId id="280" r:id="rId5"/>
    <p:sldId id="281" r:id="rId6"/>
    <p:sldId id="282" r:id="rId7"/>
    <p:sldId id="283" r:id="rId8"/>
    <p:sldId id="284" r:id="rId9"/>
    <p:sldId id="285" r:id="rId10"/>
    <p:sldId id="261" r:id="rId11"/>
    <p:sldId id="288" r:id="rId12"/>
    <p:sldId id="289" r:id="rId13"/>
    <p:sldId id="263" r:id="rId14"/>
    <p:sldId id="264" r:id="rId15"/>
    <p:sldId id="265" r:id="rId16"/>
    <p:sldId id="266" r:id="rId17"/>
    <p:sldId id="309" r:id="rId18"/>
    <p:sldId id="298" r:id="rId19"/>
    <p:sldId id="299" r:id="rId20"/>
    <p:sldId id="300" r:id="rId21"/>
    <p:sldId id="301" r:id="rId22"/>
    <p:sldId id="302" r:id="rId23"/>
    <p:sldId id="303" r:id="rId24"/>
    <p:sldId id="304" r:id="rId25"/>
    <p:sldId id="305" r:id="rId26"/>
    <p:sldId id="306" r:id="rId27"/>
    <p:sldId id="307" r:id="rId28"/>
    <p:sldId id="308" r:id="rId29"/>
    <p:sldId id="290" r:id="rId30"/>
    <p:sldId id="296" r:id="rId31"/>
    <p:sldId id="297" r:id="rId32"/>
    <p:sldId id="312" r:id="rId33"/>
    <p:sldId id="313" r:id="rId34"/>
    <p:sldId id="310" r:id="rId35"/>
    <p:sldId id="311" r:id="rId36"/>
    <p:sldId id="295" r:id="rId37"/>
    <p:sldId id="291" r:id="rId38"/>
    <p:sldId id="292" r:id="rId39"/>
    <p:sldId id="293" r:id="rId40"/>
    <p:sldId id="294"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3D06"/>
    <a:srgbClr val="001746"/>
    <a:srgbClr val="00194C"/>
    <a:srgbClr val="C75F09"/>
    <a:srgbClr val="B38259"/>
    <a:srgbClr val="73492F"/>
    <a:srgbClr val="85553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2441" autoAdjust="0"/>
  </p:normalViewPr>
  <p:slideViewPr>
    <p:cSldViewPr>
      <p:cViewPr>
        <p:scale>
          <a:sx n="70" d="100"/>
          <a:sy n="70" d="100"/>
        </p:scale>
        <p:origin x="-1386" y="-3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9456549-B4F1-44C5-8A33-E447447448E6}" type="datetimeFigureOut">
              <a:rPr lang="en-GB" smtClean="0"/>
              <a:t>24/01/2012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A451AD5-D8CC-4994-9339-4B95B77032A3}" type="slidenum">
              <a:rPr lang="en-GB" smtClean="0"/>
              <a:t>‹#›</a:t>
            </a:fld>
            <a:endParaRPr lang="en-GB"/>
          </a:p>
        </p:txBody>
      </p:sp>
    </p:spTree>
    <p:extLst>
      <p:ext uri="{BB962C8B-B14F-4D97-AF65-F5344CB8AC3E}">
        <p14:creationId xmlns:p14="http://schemas.microsoft.com/office/powerpoint/2010/main" val="17392068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9456549-B4F1-44C5-8A33-E447447448E6}" type="datetimeFigureOut">
              <a:rPr lang="en-GB" smtClean="0"/>
              <a:t>24/01/2012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A451AD5-D8CC-4994-9339-4B95B77032A3}" type="slidenum">
              <a:rPr lang="en-GB" smtClean="0"/>
              <a:t>‹#›</a:t>
            </a:fld>
            <a:endParaRPr lang="en-GB"/>
          </a:p>
        </p:txBody>
      </p:sp>
    </p:spTree>
    <p:extLst>
      <p:ext uri="{BB962C8B-B14F-4D97-AF65-F5344CB8AC3E}">
        <p14:creationId xmlns:p14="http://schemas.microsoft.com/office/powerpoint/2010/main" val="31990051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9456549-B4F1-44C5-8A33-E447447448E6}" type="datetimeFigureOut">
              <a:rPr lang="en-GB" smtClean="0"/>
              <a:t>24/01/2012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A451AD5-D8CC-4994-9339-4B95B77032A3}" type="slidenum">
              <a:rPr lang="en-GB" smtClean="0"/>
              <a:t>‹#›</a:t>
            </a:fld>
            <a:endParaRPr lang="en-GB"/>
          </a:p>
        </p:txBody>
      </p:sp>
    </p:spTree>
    <p:extLst>
      <p:ext uri="{BB962C8B-B14F-4D97-AF65-F5344CB8AC3E}">
        <p14:creationId xmlns:p14="http://schemas.microsoft.com/office/powerpoint/2010/main" val="15661162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9456549-B4F1-44C5-8A33-E447447448E6}" type="datetimeFigureOut">
              <a:rPr lang="en-GB" smtClean="0"/>
              <a:t>24/01/2012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A451AD5-D8CC-4994-9339-4B95B77032A3}" type="slidenum">
              <a:rPr lang="en-GB" smtClean="0"/>
              <a:t>‹#›</a:t>
            </a:fld>
            <a:endParaRPr lang="en-GB"/>
          </a:p>
        </p:txBody>
      </p:sp>
    </p:spTree>
    <p:extLst>
      <p:ext uri="{BB962C8B-B14F-4D97-AF65-F5344CB8AC3E}">
        <p14:creationId xmlns:p14="http://schemas.microsoft.com/office/powerpoint/2010/main" val="35430802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9456549-B4F1-44C5-8A33-E447447448E6}" type="datetimeFigureOut">
              <a:rPr lang="en-GB" smtClean="0"/>
              <a:t>24/01/2012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A451AD5-D8CC-4994-9339-4B95B77032A3}" type="slidenum">
              <a:rPr lang="en-GB" smtClean="0"/>
              <a:t>‹#›</a:t>
            </a:fld>
            <a:endParaRPr lang="en-GB"/>
          </a:p>
        </p:txBody>
      </p:sp>
    </p:spTree>
    <p:extLst>
      <p:ext uri="{BB962C8B-B14F-4D97-AF65-F5344CB8AC3E}">
        <p14:creationId xmlns:p14="http://schemas.microsoft.com/office/powerpoint/2010/main" val="17101121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9456549-B4F1-44C5-8A33-E447447448E6}" type="datetimeFigureOut">
              <a:rPr lang="en-GB" smtClean="0"/>
              <a:t>24/01/2012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A451AD5-D8CC-4994-9339-4B95B77032A3}" type="slidenum">
              <a:rPr lang="en-GB" smtClean="0"/>
              <a:t>‹#›</a:t>
            </a:fld>
            <a:endParaRPr lang="en-GB"/>
          </a:p>
        </p:txBody>
      </p:sp>
    </p:spTree>
    <p:extLst>
      <p:ext uri="{BB962C8B-B14F-4D97-AF65-F5344CB8AC3E}">
        <p14:creationId xmlns:p14="http://schemas.microsoft.com/office/powerpoint/2010/main" val="30526198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9456549-B4F1-44C5-8A33-E447447448E6}" type="datetimeFigureOut">
              <a:rPr lang="en-GB" smtClean="0"/>
              <a:t>24/01/2012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A451AD5-D8CC-4994-9339-4B95B77032A3}" type="slidenum">
              <a:rPr lang="en-GB" smtClean="0"/>
              <a:t>‹#›</a:t>
            </a:fld>
            <a:endParaRPr lang="en-GB"/>
          </a:p>
        </p:txBody>
      </p:sp>
    </p:spTree>
    <p:extLst>
      <p:ext uri="{BB962C8B-B14F-4D97-AF65-F5344CB8AC3E}">
        <p14:creationId xmlns:p14="http://schemas.microsoft.com/office/powerpoint/2010/main" val="19545377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9456549-B4F1-44C5-8A33-E447447448E6}" type="datetimeFigureOut">
              <a:rPr lang="en-GB" smtClean="0"/>
              <a:t>24/01/2012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A451AD5-D8CC-4994-9339-4B95B77032A3}" type="slidenum">
              <a:rPr lang="en-GB" smtClean="0"/>
              <a:t>‹#›</a:t>
            </a:fld>
            <a:endParaRPr lang="en-GB"/>
          </a:p>
        </p:txBody>
      </p:sp>
    </p:spTree>
    <p:extLst>
      <p:ext uri="{BB962C8B-B14F-4D97-AF65-F5344CB8AC3E}">
        <p14:creationId xmlns:p14="http://schemas.microsoft.com/office/powerpoint/2010/main" val="41246212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456549-B4F1-44C5-8A33-E447447448E6}" type="datetimeFigureOut">
              <a:rPr lang="en-GB" smtClean="0"/>
              <a:t>24/01/2012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A451AD5-D8CC-4994-9339-4B95B77032A3}" type="slidenum">
              <a:rPr lang="en-GB" smtClean="0"/>
              <a:t>‹#›</a:t>
            </a:fld>
            <a:endParaRPr lang="en-GB"/>
          </a:p>
        </p:txBody>
      </p:sp>
    </p:spTree>
    <p:extLst>
      <p:ext uri="{BB962C8B-B14F-4D97-AF65-F5344CB8AC3E}">
        <p14:creationId xmlns:p14="http://schemas.microsoft.com/office/powerpoint/2010/main" val="39417412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456549-B4F1-44C5-8A33-E447447448E6}" type="datetimeFigureOut">
              <a:rPr lang="en-GB" smtClean="0"/>
              <a:t>24/01/2012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A451AD5-D8CC-4994-9339-4B95B77032A3}" type="slidenum">
              <a:rPr lang="en-GB" smtClean="0"/>
              <a:t>‹#›</a:t>
            </a:fld>
            <a:endParaRPr lang="en-GB"/>
          </a:p>
        </p:txBody>
      </p:sp>
    </p:spTree>
    <p:extLst>
      <p:ext uri="{BB962C8B-B14F-4D97-AF65-F5344CB8AC3E}">
        <p14:creationId xmlns:p14="http://schemas.microsoft.com/office/powerpoint/2010/main" val="2304966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456549-B4F1-44C5-8A33-E447447448E6}" type="datetimeFigureOut">
              <a:rPr lang="en-GB" smtClean="0"/>
              <a:t>24/01/2012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A451AD5-D8CC-4994-9339-4B95B77032A3}" type="slidenum">
              <a:rPr lang="en-GB" smtClean="0"/>
              <a:t>‹#›</a:t>
            </a:fld>
            <a:endParaRPr lang="en-GB"/>
          </a:p>
        </p:txBody>
      </p:sp>
    </p:spTree>
    <p:extLst>
      <p:ext uri="{BB962C8B-B14F-4D97-AF65-F5344CB8AC3E}">
        <p14:creationId xmlns:p14="http://schemas.microsoft.com/office/powerpoint/2010/main" val="12152147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456549-B4F1-44C5-8A33-E447447448E6}" type="datetimeFigureOut">
              <a:rPr lang="en-GB" smtClean="0"/>
              <a:t>24/01/2012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451AD5-D8CC-4994-9339-4B95B77032A3}" type="slidenum">
              <a:rPr lang="en-GB" smtClean="0"/>
              <a:t>‹#›</a:t>
            </a:fld>
            <a:endParaRPr lang="en-GB"/>
          </a:p>
        </p:txBody>
      </p:sp>
    </p:spTree>
    <p:extLst>
      <p:ext uri="{BB962C8B-B14F-4D97-AF65-F5344CB8AC3E}">
        <p14:creationId xmlns:p14="http://schemas.microsoft.com/office/powerpoint/2010/main" val="34389096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3077" name="Picture 5"/>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6" y="0"/>
            <a:ext cx="9144536" cy="6858000"/>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cap="flat">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sp>
        <p:nvSpPr>
          <p:cNvPr id="8" name="TextBox 7"/>
          <p:cNvSpPr txBox="1"/>
          <p:nvPr/>
        </p:nvSpPr>
        <p:spPr>
          <a:xfrm>
            <a:off x="1217712" y="1135024"/>
            <a:ext cx="6982397" cy="1107996"/>
          </a:xfrm>
          <a:prstGeom prst="rect">
            <a:avLst/>
          </a:prstGeom>
          <a:noFill/>
        </p:spPr>
        <p:txBody>
          <a:bodyPr wrap="square" rtlCol="0">
            <a:spAutoFit/>
          </a:bodyPr>
          <a:lstStyle/>
          <a:p>
            <a:r>
              <a:rPr lang="en-GB" sz="6600" b="1" dirty="0" smtClean="0">
                <a:solidFill>
                  <a:srgbClr val="C75F09"/>
                </a:solidFill>
              </a:rPr>
              <a:t>Red Planet Recycle</a:t>
            </a:r>
            <a:endParaRPr lang="en-GB" sz="6600" b="1" dirty="0">
              <a:solidFill>
                <a:srgbClr val="C75F09"/>
              </a:solidFill>
            </a:endParaRPr>
          </a:p>
        </p:txBody>
      </p:sp>
      <p:sp>
        <p:nvSpPr>
          <p:cNvPr id="9" name="TextBox 8"/>
          <p:cNvSpPr txBox="1"/>
          <p:nvPr/>
        </p:nvSpPr>
        <p:spPr>
          <a:xfrm>
            <a:off x="283272" y="3068532"/>
            <a:ext cx="8715347" cy="492443"/>
          </a:xfrm>
          <a:prstGeom prst="rect">
            <a:avLst/>
          </a:prstGeom>
          <a:noFill/>
        </p:spPr>
        <p:txBody>
          <a:bodyPr wrap="square" rtlCol="0">
            <a:spAutoFit/>
          </a:bodyPr>
          <a:lstStyle/>
          <a:p>
            <a:r>
              <a:rPr lang="en-GB" sz="2600" b="1" dirty="0" smtClean="0">
                <a:solidFill>
                  <a:srgbClr val="001746"/>
                </a:solidFill>
              </a:rPr>
              <a:t>An Investigation Into Advanced Life Support system for Mars</a:t>
            </a:r>
            <a:endParaRPr lang="en-GB" sz="2600" b="1" dirty="0">
              <a:solidFill>
                <a:srgbClr val="001746"/>
              </a:solidFill>
            </a:endParaRPr>
          </a:p>
        </p:txBody>
      </p:sp>
      <p:sp>
        <p:nvSpPr>
          <p:cNvPr id="6" name="TextBox 5"/>
          <p:cNvSpPr txBox="1"/>
          <p:nvPr/>
        </p:nvSpPr>
        <p:spPr>
          <a:xfrm>
            <a:off x="2411760" y="3895189"/>
            <a:ext cx="4104456" cy="492443"/>
          </a:xfrm>
          <a:prstGeom prst="rect">
            <a:avLst/>
          </a:prstGeom>
          <a:noFill/>
        </p:spPr>
        <p:txBody>
          <a:bodyPr wrap="square" rtlCol="0">
            <a:spAutoFit/>
          </a:bodyPr>
          <a:lstStyle/>
          <a:p>
            <a:r>
              <a:rPr lang="en-GB" sz="2600" b="1" dirty="0" smtClean="0">
                <a:solidFill>
                  <a:srgbClr val="001746"/>
                </a:solidFill>
              </a:rPr>
              <a:t>Tuesday 24</a:t>
            </a:r>
            <a:r>
              <a:rPr lang="en-GB" sz="2600" b="1" baseline="30000" dirty="0" smtClean="0">
                <a:solidFill>
                  <a:srgbClr val="001746"/>
                </a:solidFill>
              </a:rPr>
              <a:t>th</a:t>
            </a:r>
            <a:r>
              <a:rPr lang="en-GB" sz="2600" b="1" dirty="0" smtClean="0">
                <a:solidFill>
                  <a:srgbClr val="001746"/>
                </a:solidFill>
              </a:rPr>
              <a:t> January, 2 PM </a:t>
            </a:r>
            <a:endParaRPr lang="en-GB" sz="2600" b="1" dirty="0">
              <a:solidFill>
                <a:srgbClr val="001746"/>
              </a:solidFill>
            </a:endParaRPr>
          </a:p>
        </p:txBody>
      </p:sp>
      <p:sp>
        <p:nvSpPr>
          <p:cNvPr id="7" name="AutoShape 7" descr="http://upload.wikimedia.org/wikipedia/en/thumb/0/0f/University_of_Edinburgh_logo.svg/200px-University_of_Edinburgh_logo.svg.pn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3081" name="Picture 9" descr="http://upload.wikimedia.org/wikipedia/en/thumb/0/0f/University_of_Edinburgh_logo.svg/200px-University_of_Edinburgh_logo.svg.png"/>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7914923" y="15875"/>
            <a:ext cx="1102902" cy="1108417"/>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73373" y="188640"/>
            <a:ext cx="3922563" cy="646331"/>
          </a:xfrm>
          <a:prstGeom prst="rect">
            <a:avLst/>
          </a:prstGeom>
          <a:noFill/>
        </p:spPr>
        <p:txBody>
          <a:bodyPr wrap="square" rtlCol="0">
            <a:spAutoFit/>
          </a:bodyPr>
          <a:lstStyle/>
          <a:p>
            <a:r>
              <a:rPr lang="en-GB" b="1" dirty="0" smtClean="0"/>
              <a:t>Chemical Engineering</a:t>
            </a:r>
          </a:p>
          <a:p>
            <a:r>
              <a:rPr lang="en-GB" b="1" dirty="0" smtClean="0"/>
              <a:t>Design Projects 4 </a:t>
            </a:r>
            <a:endParaRPr lang="en-GB" b="1" dirty="0"/>
          </a:p>
        </p:txBody>
      </p:sp>
    </p:spTree>
    <p:extLst>
      <p:ext uri="{BB962C8B-B14F-4D97-AF65-F5344CB8AC3E}">
        <p14:creationId xmlns:p14="http://schemas.microsoft.com/office/powerpoint/2010/main" val="20409820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4" name="TextBox 3"/>
          <p:cNvSpPr txBox="1"/>
          <p:nvPr/>
        </p:nvSpPr>
        <p:spPr>
          <a:xfrm>
            <a:off x="197260" y="1196752"/>
            <a:ext cx="8712968" cy="461665"/>
          </a:xfrm>
          <a:prstGeom prst="rect">
            <a:avLst/>
          </a:prstGeom>
          <a:noFill/>
        </p:spPr>
        <p:txBody>
          <a:bodyPr wrap="square" rtlCol="0">
            <a:spAutoFit/>
          </a:bodyPr>
          <a:lstStyle/>
          <a:p>
            <a:r>
              <a:rPr lang="en-GB" sz="2400" b="1" dirty="0" smtClean="0">
                <a:latin typeface="Arial" pitchFamily="34" charset="0"/>
                <a:cs typeface="Arial" pitchFamily="34" charset="0"/>
              </a:rPr>
              <a:t>Water Recycling Design Basis</a:t>
            </a:r>
            <a:endParaRPr lang="en-GB" sz="2400" b="1" dirty="0">
              <a:latin typeface="Arial" pitchFamily="34" charset="0"/>
              <a:cs typeface="Arial" pitchFamily="34" charset="0"/>
            </a:endParaRPr>
          </a:p>
        </p:txBody>
      </p:sp>
      <p:sp>
        <p:nvSpPr>
          <p:cNvPr id="8" name="Rectangle 7"/>
          <p:cNvSpPr/>
          <p:nvPr/>
        </p:nvSpPr>
        <p:spPr>
          <a:xfrm>
            <a:off x="2771800" y="2396480"/>
            <a:ext cx="3151162" cy="2016224"/>
          </a:xfrm>
          <a:prstGeom prst="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p:cNvSpPr txBox="1"/>
          <p:nvPr/>
        </p:nvSpPr>
        <p:spPr>
          <a:xfrm>
            <a:off x="3339269" y="2611667"/>
            <a:ext cx="2016224" cy="954107"/>
          </a:xfrm>
          <a:prstGeom prst="rect">
            <a:avLst/>
          </a:prstGeom>
          <a:noFill/>
        </p:spPr>
        <p:txBody>
          <a:bodyPr wrap="square" rtlCol="0">
            <a:spAutoFit/>
          </a:bodyPr>
          <a:lstStyle/>
          <a:p>
            <a:pPr algn="ctr"/>
            <a:r>
              <a:rPr lang="en-GB" sz="2800" b="1" dirty="0" smtClean="0">
                <a:latin typeface="Arial" pitchFamily="34" charset="0"/>
                <a:cs typeface="Arial" pitchFamily="34" charset="0"/>
              </a:rPr>
              <a:t>Stage 1</a:t>
            </a:r>
          </a:p>
          <a:p>
            <a:pPr algn="ctr"/>
            <a:r>
              <a:rPr lang="en-GB" sz="2800" b="1" dirty="0" smtClean="0">
                <a:latin typeface="Arial" pitchFamily="34" charset="0"/>
                <a:cs typeface="Arial" pitchFamily="34" charset="0"/>
              </a:rPr>
              <a:t>Water</a:t>
            </a:r>
            <a:endParaRPr lang="en-GB" sz="2800" b="1" dirty="0">
              <a:latin typeface="Arial" pitchFamily="34" charset="0"/>
              <a:cs typeface="Arial" pitchFamily="34" charset="0"/>
            </a:endParaRPr>
          </a:p>
        </p:txBody>
      </p:sp>
      <p:cxnSp>
        <p:nvCxnSpPr>
          <p:cNvPr id="16" name="Straight Arrow Connector 15"/>
          <p:cNvCxnSpPr/>
          <p:nvPr/>
        </p:nvCxnSpPr>
        <p:spPr>
          <a:xfrm>
            <a:off x="435637" y="3404592"/>
            <a:ext cx="2336163"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5922962" y="3429000"/>
            <a:ext cx="2336163"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730532" y="2735673"/>
            <a:ext cx="2192147" cy="646331"/>
          </a:xfrm>
          <a:prstGeom prst="rect">
            <a:avLst/>
          </a:prstGeom>
          <a:noFill/>
        </p:spPr>
        <p:txBody>
          <a:bodyPr wrap="square" rtlCol="0">
            <a:spAutoFit/>
          </a:bodyPr>
          <a:lstStyle/>
          <a:p>
            <a:r>
              <a:rPr lang="en-GB" dirty="0" smtClean="0">
                <a:latin typeface="Arial" pitchFamily="34" charset="0"/>
                <a:cs typeface="Arial" pitchFamily="34" charset="0"/>
              </a:rPr>
              <a:t>Waste water</a:t>
            </a:r>
          </a:p>
          <a:p>
            <a:r>
              <a:rPr lang="en-GB" dirty="0">
                <a:latin typeface="Arial" pitchFamily="34" charset="0"/>
                <a:cs typeface="Arial" pitchFamily="34" charset="0"/>
              </a:rPr>
              <a:t> </a:t>
            </a:r>
            <a:r>
              <a:rPr lang="en-GB" dirty="0" smtClean="0">
                <a:latin typeface="Arial" pitchFamily="34" charset="0"/>
                <a:cs typeface="Arial" pitchFamily="34" charset="0"/>
              </a:rPr>
              <a:t>     </a:t>
            </a:r>
            <a:r>
              <a:rPr lang="en-GB" sz="1400" dirty="0" smtClean="0">
                <a:latin typeface="Arial" pitchFamily="34" charset="0"/>
                <a:cs typeface="Arial" pitchFamily="34" charset="0"/>
              </a:rPr>
              <a:t>(ppm)</a:t>
            </a:r>
            <a:endParaRPr lang="en-GB" sz="1400" dirty="0">
              <a:latin typeface="Arial" pitchFamily="34" charset="0"/>
              <a:cs typeface="Arial" pitchFamily="34" charset="0"/>
            </a:endParaRPr>
          </a:p>
        </p:txBody>
      </p:sp>
      <p:sp>
        <p:nvSpPr>
          <p:cNvPr id="20" name="TextBox 19"/>
          <p:cNvSpPr txBox="1"/>
          <p:nvPr/>
        </p:nvSpPr>
        <p:spPr>
          <a:xfrm>
            <a:off x="6228184" y="2780945"/>
            <a:ext cx="2192147" cy="615553"/>
          </a:xfrm>
          <a:prstGeom prst="rect">
            <a:avLst/>
          </a:prstGeom>
          <a:noFill/>
        </p:spPr>
        <p:txBody>
          <a:bodyPr wrap="square" rtlCol="0">
            <a:spAutoFit/>
          </a:bodyPr>
          <a:lstStyle/>
          <a:p>
            <a:r>
              <a:rPr lang="en-GB" dirty="0" smtClean="0">
                <a:latin typeface="Arial" pitchFamily="34" charset="0"/>
                <a:cs typeface="Arial" pitchFamily="34" charset="0"/>
              </a:rPr>
              <a:t>Treated water</a:t>
            </a:r>
          </a:p>
          <a:p>
            <a:r>
              <a:rPr lang="en-GB" sz="1600" dirty="0" smtClean="0">
                <a:latin typeface="Arial" pitchFamily="34" charset="0"/>
                <a:cs typeface="Arial" pitchFamily="34" charset="0"/>
              </a:rPr>
              <a:t>        (ppm)</a:t>
            </a:r>
            <a:endParaRPr lang="en-GB" sz="1600" dirty="0">
              <a:latin typeface="Arial" pitchFamily="34" charset="0"/>
              <a:cs typeface="Arial" pitchFamily="34" charset="0"/>
            </a:endParaRPr>
          </a:p>
        </p:txBody>
      </p:sp>
      <p:sp>
        <p:nvSpPr>
          <p:cNvPr id="19" name="TextBox 18"/>
          <p:cNvSpPr txBox="1"/>
          <p:nvPr/>
        </p:nvSpPr>
        <p:spPr>
          <a:xfrm>
            <a:off x="539552" y="3789040"/>
            <a:ext cx="1944216" cy="3139321"/>
          </a:xfrm>
          <a:prstGeom prst="rect">
            <a:avLst/>
          </a:prstGeom>
          <a:noFill/>
        </p:spPr>
        <p:txBody>
          <a:bodyPr wrap="square" rtlCol="0">
            <a:spAutoFit/>
          </a:bodyPr>
          <a:lstStyle/>
          <a:p>
            <a:r>
              <a:rPr lang="en-US" dirty="0"/>
              <a:t>Ammonia </a:t>
            </a:r>
            <a:r>
              <a:rPr lang="en-US" dirty="0" smtClean="0"/>
              <a:t>55 </a:t>
            </a:r>
            <a:r>
              <a:rPr lang="en-US" dirty="0"/>
              <a:t>calcium </a:t>
            </a:r>
            <a:r>
              <a:rPr lang="en-US" dirty="0" smtClean="0"/>
              <a:t>0.9</a:t>
            </a:r>
          </a:p>
          <a:p>
            <a:r>
              <a:rPr lang="en-US" dirty="0" smtClean="0"/>
              <a:t>chlorine 229 </a:t>
            </a:r>
            <a:r>
              <a:rPr lang="en-US" dirty="0"/>
              <a:t>phosphate </a:t>
            </a:r>
            <a:r>
              <a:rPr lang="en-US" dirty="0" smtClean="0"/>
              <a:t>134 </a:t>
            </a:r>
            <a:r>
              <a:rPr lang="en-US" dirty="0" err="1"/>
              <a:t>sulphate</a:t>
            </a:r>
            <a:r>
              <a:rPr lang="en-US" dirty="0"/>
              <a:t> </a:t>
            </a:r>
            <a:r>
              <a:rPr lang="en-US" dirty="0" smtClean="0"/>
              <a:t>80 </a:t>
            </a:r>
            <a:r>
              <a:rPr lang="en-US" dirty="0"/>
              <a:t>Nitrate &lt;</a:t>
            </a:r>
            <a:r>
              <a:rPr lang="en-US" dirty="0" smtClean="0"/>
              <a:t>100 </a:t>
            </a:r>
            <a:r>
              <a:rPr lang="en-US" dirty="0"/>
              <a:t>sodium </a:t>
            </a:r>
            <a:r>
              <a:rPr lang="en-US" dirty="0" smtClean="0"/>
              <a:t>150 </a:t>
            </a:r>
            <a:r>
              <a:rPr lang="en-US" dirty="0"/>
              <a:t>potassium </a:t>
            </a:r>
            <a:r>
              <a:rPr lang="en-US" dirty="0" smtClean="0"/>
              <a:t>133 </a:t>
            </a:r>
            <a:r>
              <a:rPr lang="en-US" dirty="0"/>
              <a:t>magnesium </a:t>
            </a:r>
            <a:r>
              <a:rPr lang="en-US" dirty="0" smtClean="0"/>
              <a:t>1.5 </a:t>
            </a:r>
            <a:r>
              <a:rPr lang="en-US" dirty="0"/>
              <a:t>TOC &gt;11</a:t>
            </a:r>
            <a:endParaRPr lang="en-GB" dirty="0"/>
          </a:p>
          <a:p>
            <a:endParaRPr lang="en-GB" dirty="0"/>
          </a:p>
        </p:txBody>
      </p:sp>
      <p:sp>
        <p:nvSpPr>
          <p:cNvPr id="21" name="TextBox 20"/>
          <p:cNvSpPr txBox="1"/>
          <p:nvPr/>
        </p:nvSpPr>
        <p:spPr>
          <a:xfrm>
            <a:off x="6372200" y="3789040"/>
            <a:ext cx="1656184" cy="3139321"/>
          </a:xfrm>
          <a:prstGeom prst="rect">
            <a:avLst/>
          </a:prstGeom>
          <a:noFill/>
        </p:spPr>
        <p:txBody>
          <a:bodyPr wrap="square" rtlCol="0">
            <a:spAutoFit/>
          </a:bodyPr>
          <a:lstStyle/>
          <a:p>
            <a:r>
              <a:rPr lang="en-US" dirty="0"/>
              <a:t>Ammonia </a:t>
            </a:r>
            <a:r>
              <a:rPr lang="en-US" dirty="0" smtClean="0"/>
              <a:t>0.05 </a:t>
            </a:r>
            <a:r>
              <a:rPr lang="en-US" dirty="0"/>
              <a:t>calcium </a:t>
            </a:r>
            <a:r>
              <a:rPr lang="en-US" dirty="0" smtClean="0"/>
              <a:t>30</a:t>
            </a:r>
          </a:p>
          <a:p>
            <a:r>
              <a:rPr lang="en-US" dirty="0" smtClean="0"/>
              <a:t>chlorine 200 </a:t>
            </a:r>
            <a:r>
              <a:rPr lang="en-US" dirty="0"/>
              <a:t>phosphate </a:t>
            </a:r>
            <a:r>
              <a:rPr lang="en-US" dirty="0" smtClean="0"/>
              <a:t>N/A </a:t>
            </a:r>
            <a:r>
              <a:rPr lang="en-US" dirty="0" err="1"/>
              <a:t>sulphate</a:t>
            </a:r>
            <a:r>
              <a:rPr lang="en-US" dirty="0"/>
              <a:t> </a:t>
            </a:r>
            <a:r>
              <a:rPr lang="en-US" dirty="0" smtClean="0"/>
              <a:t>250 </a:t>
            </a:r>
            <a:r>
              <a:rPr lang="en-US" dirty="0"/>
              <a:t>Nitrate </a:t>
            </a:r>
            <a:r>
              <a:rPr lang="en-US" dirty="0" smtClean="0"/>
              <a:t>10 </a:t>
            </a:r>
            <a:r>
              <a:rPr lang="en-US" dirty="0"/>
              <a:t>sodium </a:t>
            </a:r>
            <a:r>
              <a:rPr lang="en-US" dirty="0" smtClean="0"/>
              <a:t>N/A </a:t>
            </a:r>
            <a:r>
              <a:rPr lang="en-US" dirty="0"/>
              <a:t>potassium </a:t>
            </a:r>
            <a:r>
              <a:rPr lang="en-US" dirty="0" smtClean="0"/>
              <a:t>340 </a:t>
            </a:r>
            <a:r>
              <a:rPr lang="en-US" dirty="0"/>
              <a:t>magnesium </a:t>
            </a:r>
            <a:r>
              <a:rPr lang="en-US" dirty="0" smtClean="0"/>
              <a:t>50 </a:t>
            </a:r>
            <a:r>
              <a:rPr lang="en-US" dirty="0"/>
              <a:t>TOC &lt;0.5</a:t>
            </a:r>
            <a:endParaRPr lang="en-GB" dirty="0"/>
          </a:p>
          <a:p>
            <a:endParaRPr lang="en-GB" dirty="0"/>
          </a:p>
        </p:txBody>
      </p:sp>
      <p:sp>
        <p:nvSpPr>
          <p:cNvPr id="22" name="TextBox 21"/>
          <p:cNvSpPr txBox="1"/>
          <p:nvPr/>
        </p:nvSpPr>
        <p:spPr>
          <a:xfrm>
            <a:off x="3131839" y="3926290"/>
            <a:ext cx="2520281" cy="369332"/>
          </a:xfrm>
          <a:prstGeom prst="rect">
            <a:avLst/>
          </a:prstGeom>
          <a:noFill/>
        </p:spPr>
        <p:txBody>
          <a:bodyPr wrap="square" rtlCol="0">
            <a:spAutoFit/>
          </a:bodyPr>
          <a:lstStyle/>
          <a:p>
            <a:r>
              <a:rPr lang="en-GB" dirty="0" err="1" smtClean="0"/>
              <a:t>Flowrate</a:t>
            </a:r>
            <a:r>
              <a:rPr lang="en-GB" dirty="0" smtClean="0"/>
              <a:t> 200.6 kg/day</a:t>
            </a:r>
            <a:endParaRPr lang="en-GB" dirty="0"/>
          </a:p>
        </p:txBody>
      </p:sp>
      <p:sp>
        <p:nvSpPr>
          <p:cNvPr id="23" name="Flowchart: Manual Operation 22"/>
          <p:cNvSpPr/>
          <p:nvPr/>
        </p:nvSpPr>
        <p:spPr>
          <a:xfrm rot="10800000">
            <a:off x="2987824"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p:cNvSpPr txBox="1"/>
          <p:nvPr/>
        </p:nvSpPr>
        <p:spPr>
          <a:xfrm>
            <a:off x="3296854" y="116632"/>
            <a:ext cx="1728192" cy="461665"/>
          </a:xfrm>
          <a:prstGeom prst="rect">
            <a:avLst/>
          </a:prstGeom>
          <a:noFill/>
        </p:spPr>
        <p:txBody>
          <a:bodyPr wrap="square" rtlCol="0">
            <a:spAutoFit/>
          </a:bodyPr>
          <a:lstStyle/>
          <a:p>
            <a:r>
              <a:rPr lang="en-GB" sz="1200" b="1" dirty="0" smtClean="0">
                <a:latin typeface="Arial" pitchFamily="34" charset="0"/>
                <a:cs typeface="Arial" pitchFamily="34" charset="0"/>
              </a:rPr>
              <a:t>2. Stages </a:t>
            </a:r>
          </a:p>
          <a:p>
            <a:r>
              <a:rPr lang="en-GB" sz="1200" b="1" dirty="0" smtClean="0">
                <a:latin typeface="Arial" pitchFamily="34" charset="0"/>
                <a:cs typeface="Arial" pitchFamily="34" charset="0"/>
              </a:rPr>
              <a:t>1&amp;2</a:t>
            </a:r>
            <a:r>
              <a:rPr lang="en-GB" sz="1200" b="1" dirty="0">
                <a:latin typeface="Arial" pitchFamily="34" charset="0"/>
                <a:cs typeface="Arial" pitchFamily="34" charset="0"/>
              </a:rPr>
              <a:t> </a:t>
            </a:r>
            <a:r>
              <a:rPr lang="en-GB" sz="1200" b="1" dirty="0" smtClean="0">
                <a:latin typeface="Arial" pitchFamily="34" charset="0"/>
                <a:cs typeface="Arial" pitchFamily="34" charset="0"/>
              </a:rPr>
              <a:t>Outline</a:t>
            </a:r>
            <a:endParaRPr lang="en-GB" sz="1200" b="1" dirty="0">
              <a:latin typeface="Arial" pitchFamily="34" charset="0"/>
              <a:cs typeface="Arial" pitchFamily="34" charset="0"/>
            </a:endParaRPr>
          </a:p>
        </p:txBody>
      </p:sp>
      <p:sp>
        <p:nvSpPr>
          <p:cNvPr id="10" name="TextBox 9"/>
          <p:cNvSpPr txBox="1"/>
          <p:nvPr/>
        </p:nvSpPr>
        <p:spPr>
          <a:xfrm>
            <a:off x="3360310" y="6237312"/>
            <a:ext cx="2223653" cy="369332"/>
          </a:xfrm>
          <a:prstGeom prst="rect">
            <a:avLst/>
          </a:prstGeom>
          <a:noFill/>
        </p:spPr>
        <p:txBody>
          <a:bodyPr wrap="square" rtlCol="0">
            <a:spAutoFit/>
          </a:bodyPr>
          <a:lstStyle/>
          <a:p>
            <a:r>
              <a:rPr lang="en-GB" dirty="0" err="1" smtClean="0"/>
              <a:t>M.Flynn</a:t>
            </a:r>
            <a:r>
              <a:rPr lang="en-GB" dirty="0" smtClean="0"/>
              <a:t> (1998)</a:t>
            </a:r>
            <a:endParaRPr lang="en-GB" dirty="0"/>
          </a:p>
        </p:txBody>
      </p:sp>
    </p:spTree>
    <p:extLst>
      <p:ext uri="{BB962C8B-B14F-4D97-AF65-F5344CB8AC3E}">
        <p14:creationId xmlns:p14="http://schemas.microsoft.com/office/powerpoint/2010/main" val="2650146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4" name="TextBox 3"/>
          <p:cNvSpPr txBox="1"/>
          <p:nvPr/>
        </p:nvSpPr>
        <p:spPr>
          <a:xfrm>
            <a:off x="179512" y="1196752"/>
            <a:ext cx="3924436" cy="461665"/>
          </a:xfrm>
          <a:prstGeom prst="rect">
            <a:avLst/>
          </a:prstGeom>
          <a:noFill/>
        </p:spPr>
        <p:txBody>
          <a:bodyPr wrap="square" rtlCol="0">
            <a:spAutoFit/>
          </a:bodyPr>
          <a:lstStyle/>
          <a:p>
            <a:r>
              <a:rPr lang="en-GB" sz="2400" b="1" dirty="0" smtClean="0">
                <a:latin typeface="Arial" pitchFamily="34" charset="0"/>
                <a:cs typeface="Arial" pitchFamily="34" charset="0"/>
              </a:rPr>
              <a:t>Air Recycling</a:t>
            </a:r>
            <a:endParaRPr lang="en-GB" sz="2400" b="1"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323528" y="2207022"/>
            <a:ext cx="8064896" cy="2308324"/>
          </a:xfrm>
          <a:prstGeom prst="rect">
            <a:avLst/>
          </a:prstGeom>
          <a:noFill/>
        </p:spPr>
        <p:txBody>
          <a:bodyPr wrap="square" rtlCol="0">
            <a:spAutoFit/>
          </a:bodyPr>
          <a:lstStyle/>
          <a:p>
            <a:r>
              <a:rPr lang="en-GB" dirty="0" smtClean="0">
                <a:latin typeface="Arial" pitchFamily="34" charset="0"/>
                <a:cs typeface="Arial" pitchFamily="34" charset="0"/>
              </a:rPr>
              <a:t>Assumptions:</a:t>
            </a:r>
          </a:p>
          <a:p>
            <a:endParaRPr lang="en-GB" dirty="0">
              <a:latin typeface="Arial" pitchFamily="34" charset="0"/>
              <a:cs typeface="Arial" pitchFamily="34" charset="0"/>
            </a:endParaRPr>
          </a:p>
          <a:p>
            <a:pPr marL="342900" indent="-342900">
              <a:buFont typeface="+mj-lt"/>
              <a:buAutoNum type="arabicPeriod"/>
            </a:pPr>
            <a:r>
              <a:rPr lang="en-GB" dirty="0" smtClean="0">
                <a:latin typeface="Arial" pitchFamily="34" charset="0"/>
                <a:cs typeface="Arial" pitchFamily="34" charset="0"/>
              </a:rPr>
              <a:t>The air treatment is split into three distinct processes: </a:t>
            </a:r>
            <a:r>
              <a:rPr lang="en-GB" smtClean="0">
                <a:latin typeface="Arial" pitchFamily="34" charset="0"/>
                <a:cs typeface="Arial" pitchFamily="34" charset="0"/>
              </a:rPr>
              <a:t>CO2 separation, </a:t>
            </a:r>
            <a:r>
              <a:rPr lang="en-GB" dirty="0" smtClean="0">
                <a:latin typeface="Arial" pitchFamily="34" charset="0"/>
                <a:cs typeface="Arial" pitchFamily="34" charset="0"/>
              </a:rPr>
              <a:t>CO2 consumption and O2 production </a:t>
            </a:r>
          </a:p>
          <a:p>
            <a:pPr marL="342900" indent="-342900">
              <a:buFont typeface="+mj-lt"/>
              <a:buAutoNum type="arabicPeriod"/>
            </a:pPr>
            <a:endParaRPr lang="en-GB" dirty="0">
              <a:latin typeface="Arial" pitchFamily="34" charset="0"/>
              <a:cs typeface="Arial" pitchFamily="34" charset="0"/>
            </a:endParaRPr>
          </a:p>
          <a:p>
            <a:pPr marL="342900" indent="-342900">
              <a:buFont typeface="+mj-lt"/>
              <a:buAutoNum type="arabicPeriod"/>
            </a:pPr>
            <a:r>
              <a:rPr lang="en-GB" dirty="0" smtClean="0">
                <a:latin typeface="Arial" pitchFamily="34" charset="0"/>
                <a:cs typeface="Arial" pitchFamily="34" charset="0"/>
              </a:rPr>
              <a:t>Assuming same composition of air as on Earth</a:t>
            </a:r>
          </a:p>
          <a:p>
            <a:pPr marL="342900" indent="-342900">
              <a:buFont typeface="+mj-lt"/>
              <a:buAutoNum type="arabicPeriod"/>
            </a:pPr>
            <a:endParaRPr lang="en-GB" dirty="0">
              <a:latin typeface="Arial" pitchFamily="34" charset="0"/>
              <a:cs typeface="Arial" pitchFamily="34" charset="0"/>
            </a:endParaRPr>
          </a:p>
          <a:p>
            <a:pPr marL="342900" indent="-342900">
              <a:buFont typeface="+mj-lt"/>
              <a:buAutoNum type="arabicPeriod"/>
            </a:pPr>
            <a:r>
              <a:rPr lang="en-GB" dirty="0" smtClean="0">
                <a:latin typeface="Arial" pitchFamily="34" charset="0"/>
                <a:cs typeface="Arial" pitchFamily="34" charset="0"/>
              </a:rPr>
              <a:t>Assume N2 is a buffer</a:t>
            </a:r>
            <a:endParaRPr lang="en-GB" dirty="0">
              <a:latin typeface="Arial" pitchFamily="34" charset="0"/>
              <a:cs typeface="Arial" pitchFamily="34" charset="0"/>
            </a:endParaRPr>
          </a:p>
        </p:txBody>
      </p:sp>
      <p:sp>
        <p:nvSpPr>
          <p:cNvPr id="19" name="TextBox 18"/>
          <p:cNvSpPr txBox="1"/>
          <p:nvPr/>
        </p:nvSpPr>
        <p:spPr>
          <a:xfrm>
            <a:off x="3296854" y="116632"/>
            <a:ext cx="1728192" cy="461665"/>
          </a:xfrm>
          <a:prstGeom prst="rect">
            <a:avLst/>
          </a:prstGeom>
          <a:noFill/>
        </p:spPr>
        <p:txBody>
          <a:bodyPr wrap="square" rtlCol="0">
            <a:spAutoFit/>
          </a:bodyPr>
          <a:lstStyle/>
          <a:p>
            <a:r>
              <a:rPr lang="en-GB" sz="1200" b="1" dirty="0" smtClean="0">
                <a:latin typeface="Arial" pitchFamily="34" charset="0"/>
                <a:cs typeface="Arial" pitchFamily="34" charset="0"/>
              </a:rPr>
              <a:t>2. Stages </a:t>
            </a:r>
          </a:p>
          <a:p>
            <a:r>
              <a:rPr lang="en-GB" sz="1200" b="1" dirty="0" smtClean="0">
                <a:latin typeface="Arial" pitchFamily="34" charset="0"/>
                <a:cs typeface="Arial" pitchFamily="34" charset="0"/>
              </a:rPr>
              <a:t>1&amp;2</a:t>
            </a:r>
            <a:r>
              <a:rPr lang="en-GB" sz="1200" b="1" dirty="0">
                <a:latin typeface="Arial" pitchFamily="34" charset="0"/>
                <a:cs typeface="Arial" pitchFamily="34" charset="0"/>
              </a:rPr>
              <a:t> </a:t>
            </a:r>
            <a:r>
              <a:rPr lang="en-GB" sz="1200" b="1" dirty="0" smtClean="0">
                <a:latin typeface="Arial" pitchFamily="34" charset="0"/>
                <a:cs typeface="Arial" pitchFamily="34" charset="0"/>
              </a:rPr>
              <a:t>Outline</a:t>
            </a:r>
            <a:endParaRPr lang="en-GB" sz="1200" b="1" dirty="0">
              <a:latin typeface="Arial" pitchFamily="34" charset="0"/>
              <a:cs typeface="Arial" pitchFamily="34" charset="0"/>
            </a:endParaRPr>
          </a:p>
        </p:txBody>
      </p:sp>
    </p:spTree>
    <p:extLst>
      <p:ext uri="{BB962C8B-B14F-4D97-AF65-F5344CB8AC3E}">
        <p14:creationId xmlns:p14="http://schemas.microsoft.com/office/powerpoint/2010/main" val="21685628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4" name="TextBox 3"/>
          <p:cNvSpPr txBox="1"/>
          <p:nvPr/>
        </p:nvSpPr>
        <p:spPr>
          <a:xfrm>
            <a:off x="332934" y="1196752"/>
            <a:ext cx="5391193" cy="461665"/>
          </a:xfrm>
          <a:prstGeom prst="rect">
            <a:avLst/>
          </a:prstGeom>
          <a:noFill/>
        </p:spPr>
        <p:txBody>
          <a:bodyPr wrap="square" rtlCol="0">
            <a:spAutoFit/>
          </a:bodyPr>
          <a:lstStyle/>
          <a:p>
            <a:r>
              <a:rPr lang="en-GB" sz="2400" b="1" dirty="0" smtClean="0">
                <a:latin typeface="Arial" pitchFamily="34" charset="0"/>
                <a:cs typeface="Arial" pitchFamily="34" charset="0"/>
              </a:rPr>
              <a:t>Air Recycling Design Basis </a:t>
            </a:r>
            <a:endParaRPr lang="en-GB" sz="2400" b="1"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a:off x="1636862" y="2396480"/>
            <a:ext cx="2359074" cy="1680592"/>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1448247" y="2447310"/>
            <a:ext cx="2619697" cy="954107"/>
          </a:xfrm>
          <a:prstGeom prst="rect">
            <a:avLst/>
          </a:prstGeom>
          <a:noFill/>
        </p:spPr>
        <p:txBody>
          <a:bodyPr wrap="square" rtlCol="0">
            <a:spAutoFit/>
          </a:bodyPr>
          <a:lstStyle/>
          <a:p>
            <a:pPr algn="ctr"/>
            <a:r>
              <a:rPr lang="en-GB" sz="2800" b="1" dirty="0" smtClean="0">
                <a:latin typeface="Arial" pitchFamily="34" charset="0"/>
                <a:cs typeface="Arial" pitchFamily="34" charset="0"/>
              </a:rPr>
              <a:t>Stage 1</a:t>
            </a:r>
          </a:p>
          <a:p>
            <a:pPr algn="ctr"/>
            <a:r>
              <a:rPr lang="en-GB" sz="2800" b="1" dirty="0" smtClean="0">
                <a:latin typeface="Arial" pitchFamily="34" charset="0"/>
                <a:cs typeface="Arial" pitchFamily="34" charset="0"/>
              </a:rPr>
              <a:t>Air</a:t>
            </a:r>
            <a:endParaRPr lang="en-GB" sz="2800" b="1" dirty="0">
              <a:latin typeface="Arial" pitchFamily="34" charset="0"/>
              <a:cs typeface="Arial" pitchFamily="34" charset="0"/>
            </a:endParaRPr>
          </a:p>
        </p:txBody>
      </p:sp>
      <p:cxnSp>
        <p:nvCxnSpPr>
          <p:cNvPr id="18" name="Straight Arrow Connector 17"/>
          <p:cNvCxnSpPr/>
          <p:nvPr/>
        </p:nvCxnSpPr>
        <p:spPr>
          <a:xfrm>
            <a:off x="451591" y="3404592"/>
            <a:ext cx="1168081"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3995936" y="3429000"/>
            <a:ext cx="1512168"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1979712" y="3236776"/>
            <a:ext cx="1944216" cy="369332"/>
          </a:xfrm>
          <a:prstGeom prst="rect">
            <a:avLst/>
          </a:prstGeom>
          <a:noFill/>
        </p:spPr>
        <p:txBody>
          <a:bodyPr wrap="square" rtlCol="0">
            <a:spAutoFit/>
          </a:bodyPr>
          <a:lstStyle/>
          <a:p>
            <a:r>
              <a:rPr lang="en-GB" dirty="0" smtClean="0"/>
              <a:t>Pre-treatment</a:t>
            </a:r>
            <a:endParaRPr lang="en-GB" dirty="0"/>
          </a:p>
        </p:txBody>
      </p:sp>
      <p:cxnSp>
        <p:nvCxnSpPr>
          <p:cNvPr id="21" name="Straight Arrow Connector 20"/>
          <p:cNvCxnSpPr/>
          <p:nvPr/>
        </p:nvCxnSpPr>
        <p:spPr>
          <a:xfrm>
            <a:off x="2816399" y="4077072"/>
            <a:ext cx="0" cy="115212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3923928" y="2797219"/>
            <a:ext cx="2431082" cy="369332"/>
          </a:xfrm>
          <a:prstGeom prst="rect">
            <a:avLst/>
          </a:prstGeom>
          <a:noFill/>
        </p:spPr>
        <p:txBody>
          <a:bodyPr wrap="square" rtlCol="0">
            <a:spAutoFit/>
          </a:bodyPr>
          <a:lstStyle/>
          <a:p>
            <a:r>
              <a:rPr lang="en-GB" dirty="0" smtClean="0"/>
              <a:t>10 kg/day CO2</a:t>
            </a:r>
            <a:endParaRPr lang="en-GB" dirty="0"/>
          </a:p>
        </p:txBody>
      </p:sp>
      <p:sp>
        <p:nvSpPr>
          <p:cNvPr id="23" name="Rectangle 22"/>
          <p:cNvSpPr/>
          <p:nvPr/>
        </p:nvSpPr>
        <p:spPr>
          <a:xfrm>
            <a:off x="5525294" y="2396480"/>
            <a:ext cx="2359074" cy="1680592"/>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p:cNvSpPr txBox="1"/>
          <p:nvPr/>
        </p:nvSpPr>
        <p:spPr>
          <a:xfrm>
            <a:off x="5336679" y="2447310"/>
            <a:ext cx="2619697" cy="954107"/>
          </a:xfrm>
          <a:prstGeom prst="rect">
            <a:avLst/>
          </a:prstGeom>
          <a:noFill/>
        </p:spPr>
        <p:txBody>
          <a:bodyPr wrap="square" rtlCol="0">
            <a:spAutoFit/>
          </a:bodyPr>
          <a:lstStyle/>
          <a:p>
            <a:pPr algn="ctr"/>
            <a:r>
              <a:rPr lang="en-GB" sz="2800" b="1" dirty="0" smtClean="0">
                <a:latin typeface="Arial" pitchFamily="34" charset="0"/>
                <a:cs typeface="Arial" pitchFamily="34" charset="0"/>
              </a:rPr>
              <a:t>Stage 1</a:t>
            </a:r>
          </a:p>
          <a:p>
            <a:pPr algn="ctr"/>
            <a:r>
              <a:rPr lang="en-GB" sz="2800" b="1" dirty="0" smtClean="0">
                <a:latin typeface="Arial" pitchFamily="34" charset="0"/>
                <a:cs typeface="Arial" pitchFamily="34" charset="0"/>
              </a:rPr>
              <a:t>Air</a:t>
            </a:r>
            <a:endParaRPr lang="en-GB" sz="2800" b="1" dirty="0">
              <a:latin typeface="Arial" pitchFamily="34" charset="0"/>
              <a:cs typeface="Arial" pitchFamily="34" charset="0"/>
            </a:endParaRPr>
          </a:p>
        </p:txBody>
      </p:sp>
      <p:sp>
        <p:nvSpPr>
          <p:cNvPr id="26" name="TextBox 25"/>
          <p:cNvSpPr txBox="1"/>
          <p:nvPr/>
        </p:nvSpPr>
        <p:spPr>
          <a:xfrm>
            <a:off x="5868144" y="3236776"/>
            <a:ext cx="1800200" cy="369332"/>
          </a:xfrm>
          <a:prstGeom prst="rect">
            <a:avLst/>
          </a:prstGeom>
          <a:noFill/>
        </p:spPr>
        <p:txBody>
          <a:bodyPr wrap="square" rtlCol="0">
            <a:spAutoFit/>
          </a:bodyPr>
          <a:lstStyle/>
          <a:p>
            <a:r>
              <a:rPr lang="en-GB" dirty="0" smtClean="0"/>
              <a:t>Air treatment</a:t>
            </a:r>
            <a:endParaRPr lang="en-GB" dirty="0"/>
          </a:p>
        </p:txBody>
      </p:sp>
      <p:cxnSp>
        <p:nvCxnSpPr>
          <p:cNvPr id="27" name="Straight Arrow Connector 26"/>
          <p:cNvCxnSpPr/>
          <p:nvPr/>
        </p:nvCxnSpPr>
        <p:spPr>
          <a:xfrm>
            <a:off x="6660232" y="4077072"/>
            <a:ext cx="0" cy="115212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5868144" y="5229200"/>
            <a:ext cx="1800200" cy="369332"/>
          </a:xfrm>
          <a:prstGeom prst="rect">
            <a:avLst/>
          </a:prstGeom>
          <a:noFill/>
        </p:spPr>
        <p:txBody>
          <a:bodyPr wrap="square" rtlCol="0">
            <a:spAutoFit/>
          </a:bodyPr>
          <a:lstStyle/>
          <a:p>
            <a:r>
              <a:rPr lang="en-GB" dirty="0" smtClean="0"/>
              <a:t>8.4 kg/day O2</a:t>
            </a:r>
            <a:endParaRPr lang="en-GB" dirty="0"/>
          </a:p>
        </p:txBody>
      </p:sp>
      <p:sp>
        <p:nvSpPr>
          <p:cNvPr id="29" name="TextBox 28"/>
          <p:cNvSpPr txBox="1"/>
          <p:nvPr/>
        </p:nvSpPr>
        <p:spPr>
          <a:xfrm>
            <a:off x="494953" y="2981885"/>
            <a:ext cx="1340743" cy="369332"/>
          </a:xfrm>
          <a:prstGeom prst="rect">
            <a:avLst/>
          </a:prstGeom>
          <a:noFill/>
        </p:spPr>
        <p:txBody>
          <a:bodyPr wrap="square" rtlCol="0">
            <a:spAutoFit/>
          </a:bodyPr>
          <a:lstStyle/>
          <a:p>
            <a:r>
              <a:rPr lang="en-GB" dirty="0" smtClean="0"/>
              <a:t>Air</a:t>
            </a:r>
            <a:endParaRPr lang="en-GB" dirty="0"/>
          </a:p>
        </p:txBody>
      </p:sp>
      <p:sp>
        <p:nvSpPr>
          <p:cNvPr id="30" name="TextBox 29"/>
          <p:cNvSpPr txBox="1"/>
          <p:nvPr/>
        </p:nvSpPr>
        <p:spPr>
          <a:xfrm>
            <a:off x="2583185" y="5413866"/>
            <a:ext cx="2448272" cy="369332"/>
          </a:xfrm>
          <a:prstGeom prst="rect">
            <a:avLst/>
          </a:prstGeom>
          <a:noFill/>
        </p:spPr>
        <p:txBody>
          <a:bodyPr wrap="square" rtlCol="0">
            <a:spAutoFit/>
          </a:bodyPr>
          <a:lstStyle/>
          <a:p>
            <a:r>
              <a:rPr lang="en-GB" dirty="0" smtClean="0"/>
              <a:t>Air</a:t>
            </a:r>
            <a:endParaRPr lang="en-GB" dirty="0"/>
          </a:p>
        </p:txBody>
      </p:sp>
      <p:sp>
        <p:nvSpPr>
          <p:cNvPr id="31" name="TextBox 30"/>
          <p:cNvSpPr txBox="1"/>
          <p:nvPr/>
        </p:nvSpPr>
        <p:spPr>
          <a:xfrm>
            <a:off x="3296854" y="116632"/>
            <a:ext cx="1728192" cy="461665"/>
          </a:xfrm>
          <a:prstGeom prst="rect">
            <a:avLst/>
          </a:prstGeom>
          <a:noFill/>
        </p:spPr>
        <p:txBody>
          <a:bodyPr wrap="square" rtlCol="0">
            <a:spAutoFit/>
          </a:bodyPr>
          <a:lstStyle/>
          <a:p>
            <a:r>
              <a:rPr lang="en-GB" sz="1200" b="1" dirty="0" smtClean="0">
                <a:latin typeface="Arial" pitchFamily="34" charset="0"/>
                <a:cs typeface="Arial" pitchFamily="34" charset="0"/>
              </a:rPr>
              <a:t>2. Stages </a:t>
            </a:r>
          </a:p>
          <a:p>
            <a:r>
              <a:rPr lang="en-GB" sz="1200" b="1" dirty="0" smtClean="0">
                <a:latin typeface="Arial" pitchFamily="34" charset="0"/>
                <a:cs typeface="Arial" pitchFamily="34" charset="0"/>
              </a:rPr>
              <a:t>1&amp;2</a:t>
            </a:r>
            <a:r>
              <a:rPr lang="en-GB" sz="1200" b="1" dirty="0">
                <a:latin typeface="Arial" pitchFamily="34" charset="0"/>
                <a:cs typeface="Arial" pitchFamily="34" charset="0"/>
              </a:rPr>
              <a:t> </a:t>
            </a:r>
            <a:r>
              <a:rPr lang="en-GB" sz="1200" b="1" dirty="0" smtClean="0">
                <a:latin typeface="Arial" pitchFamily="34" charset="0"/>
                <a:cs typeface="Arial" pitchFamily="34" charset="0"/>
              </a:rPr>
              <a:t>Outline</a:t>
            </a:r>
            <a:endParaRPr lang="en-GB" sz="1200" b="1" dirty="0">
              <a:latin typeface="Arial" pitchFamily="34" charset="0"/>
              <a:cs typeface="Arial" pitchFamily="34" charset="0"/>
            </a:endParaRPr>
          </a:p>
        </p:txBody>
      </p:sp>
    </p:spTree>
    <p:extLst>
      <p:ext uri="{BB962C8B-B14F-4D97-AF65-F5344CB8AC3E}">
        <p14:creationId xmlns:p14="http://schemas.microsoft.com/office/powerpoint/2010/main" val="17644057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4" name="TextBox 3"/>
          <p:cNvSpPr txBox="1"/>
          <p:nvPr/>
        </p:nvSpPr>
        <p:spPr>
          <a:xfrm>
            <a:off x="197260" y="965919"/>
            <a:ext cx="8712968" cy="461665"/>
          </a:xfrm>
          <a:prstGeom prst="rect">
            <a:avLst/>
          </a:prstGeom>
          <a:noFill/>
        </p:spPr>
        <p:txBody>
          <a:bodyPr wrap="square" rtlCol="0">
            <a:spAutoFit/>
          </a:bodyPr>
          <a:lstStyle/>
          <a:p>
            <a:r>
              <a:rPr lang="en-GB" sz="2400" b="1" dirty="0" smtClean="0">
                <a:latin typeface="Arial" pitchFamily="34" charset="0"/>
                <a:cs typeface="Arial" pitchFamily="34" charset="0"/>
              </a:rPr>
              <a:t>Criteria &amp; Constraints</a:t>
            </a:r>
            <a:endParaRPr lang="en-GB" sz="2400" b="1"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800175" y="1844824"/>
            <a:ext cx="7588249" cy="2585323"/>
          </a:xfrm>
          <a:prstGeom prst="rect">
            <a:avLst/>
          </a:prstGeom>
          <a:noFill/>
        </p:spPr>
        <p:txBody>
          <a:bodyPr wrap="square" rtlCol="0">
            <a:spAutoFit/>
          </a:bodyPr>
          <a:lstStyle/>
          <a:p>
            <a:pPr marL="342900" indent="-342900">
              <a:buAutoNum type="arabicPeriod"/>
            </a:pPr>
            <a:r>
              <a:rPr lang="en-GB" dirty="0" smtClean="0"/>
              <a:t>Applicability</a:t>
            </a:r>
          </a:p>
          <a:p>
            <a:pPr marL="342900" indent="-342900">
              <a:buAutoNum type="arabicPeriod"/>
            </a:pPr>
            <a:endParaRPr lang="en-GB" dirty="0"/>
          </a:p>
          <a:p>
            <a:pPr marL="342900" indent="-342900">
              <a:buAutoNum type="arabicPeriod"/>
            </a:pPr>
            <a:r>
              <a:rPr lang="en-GB" dirty="0" smtClean="0"/>
              <a:t>Reliability</a:t>
            </a:r>
          </a:p>
          <a:p>
            <a:pPr marL="342900" indent="-342900">
              <a:buAutoNum type="arabicPeriod"/>
            </a:pPr>
            <a:endParaRPr lang="en-GB" dirty="0"/>
          </a:p>
          <a:p>
            <a:pPr marL="342900" indent="-342900">
              <a:buAutoNum type="arabicPeriod"/>
            </a:pPr>
            <a:r>
              <a:rPr lang="en-GB" dirty="0" smtClean="0"/>
              <a:t>Modularity</a:t>
            </a:r>
          </a:p>
          <a:p>
            <a:pPr marL="342900" indent="-342900">
              <a:buAutoNum type="arabicPeriod"/>
            </a:pPr>
            <a:endParaRPr lang="en-GB" dirty="0"/>
          </a:p>
          <a:p>
            <a:pPr marL="342900" indent="-342900">
              <a:buAutoNum type="arabicPeriod"/>
            </a:pPr>
            <a:r>
              <a:rPr lang="en-GB" dirty="0" smtClean="0"/>
              <a:t>Resupply</a:t>
            </a:r>
          </a:p>
          <a:p>
            <a:pPr marL="342900" indent="-342900">
              <a:buAutoNum type="arabicPeriod"/>
            </a:pPr>
            <a:endParaRPr lang="en-GB" dirty="0"/>
          </a:p>
          <a:p>
            <a:pPr marL="342900" indent="-342900">
              <a:buAutoNum type="arabicPeriod"/>
            </a:pPr>
            <a:endParaRPr lang="en-GB" dirty="0" smtClean="0"/>
          </a:p>
        </p:txBody>
      </p:sp>
      <p:sp>
        <p:nvSpPr>
          <p:cNvPr id="11" name="TextBox 10"/>
          <p:cNvSpPr txBox="1"/>
          <p:nvPr/>
        </p:nvSpPr>
        <p:spPr>
          <a:xfrm>
            <a:off x="800175" y="4725144"/>
            <a:ext cx="7588249" cy="1200329"/>
          </a:xfrm>
          <a:prstGeom prst="rect">
            <a:avLst/>
          </a:prstGeom>
          <a:noFill/>
        </p:spPr>
        <p:txBody>
          <a:bodyPr wrap="square" rtlCol="0">
            <a:spAutoFit/>
          </a:bodyPr>
          <a:lstStyle/>
          <a:p>
            <a:r>
              <a:rPr lang="en-GB" dirty="0" smtClean="0"/>
              <a:t>But in general we look for the technology to </a:t>
            </a:r>
            <a:r>
              <a:rPr lang="en-GB" dirty="0"/>
              <a:t>b</a:t>
            </a:r>
            <a:r>
              <a:rPr lang="en-GB" dirty="0" smtClean="0"/>
              <a:t>e;</a:t>
            </a:r>
          </a:p>
          <a:p>
            <a:endParaRPr lang="en-GB" dirty="0"/>
          </a:p>
          <a:p>
            <a:r>
              <a:rPr lang="en-GB" dirty="0" smtClean="0"/>
              <a:t>Lightweight and economical, able to recover a high percentage of waste water and operate with minimal consumables </a:t>
            </a:r>
            <a:endParaRPr lang="en-GB" dirty="0"/>
          </a:p>
        </p:txBody>
      </p:sp>
      <p:sp>
        <p:nvSpPr>
          <p:cNvPr id="14" name="TextBox 13"/>
          <p:cNvSpPr txBox="1"/>
          <p:nvPr/>
        </p:nvSpPr>
        <p:spPr>
          <a:xfrm>
            <a:off x="3296854" y="11663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2.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5" name="Flowchart: Manual Operation 14"/>
          <p:cNvSpPr/>
          <p:nvPr/>
        </p:nvSpPr>
        <p:spPr>
          <a:xfrm rot="10800000">
            <a:off x="453381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4860032" y="116633"/>
            <a:ext cx="1728192" cy="461665"/>
          </a:xfrm>
          <a:prstGeom prst="rect">
            <a:avLst/>
          </a:prstGeom>
          <a:noFill/>
        </p:spPr>
        <p:txBody>
          <a:bodyPr wrap="square" rtlCol="0">
            <a:spAutoFit/>
          </a:bodyPr>
          <a:lstStyle/>
          <a:p>
            <a:r>
              <a:rPr lang="en-GB" sz="1200" b="1" dirty="0" smtClean="0">
                <a:latin typeface="Arial" pitchFamily="34" charset="0"/>
                <a:cs typeface="Arial" pitchFamily="34" charset="0"/>
              </a:rPr>
              <a:t>3. Criteria &amp;</a:t>
            </a:r>
          </a:p>
          <a:p>
            <a:r>
              <a:rPr lang="en-GB" sz="1200" b="1" dirty="0" smtClean="0">
                <a:latin typeface="Arial" pitchFamily="34" charset="0"/>
                <a:cs typeface="Arial" pitchFamily="34" charset="0"/>
              </a:rPr>
              <a:t>Constraints</a:t>
            </a:r>
            <a:endParaRPr lang="en-GB" sz="1200" b="1" dirty="0">
              <a:latin typeface="Arial" pitchFamily="34" charset="0"/>
              <a:cs typeface="Arial" pitchFamily="34" charset="0"/>
            </a:endParaRPr>
          </a:p>
        </p:txBody>
      </p:sp>
    </p:spTree>
    <p:extLst>
      <p:ext uri="{BB962C8B-B14F-4D97-AF65-F5344CB8AC3E}">
        <p14:creationId xmlns:p14="http://schemas.microsoft.com/office/powerpoint/2010/main" val="3242121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4" name="TextBox 3"/>
          <p:cNvSpPr txBox="1"/>
          <p:nvPr/>
        </p:nvSpPr>
        <p:spPr>
          <a:xfrm>
            <a:off x="77686" y="965919"/>
            <a:ext cx="8712968" cy="461665"/>
          </a:xfrm>
          <a:prstGeom prst="rect">
            <a:avLst/>
          </a:prstGeom>
          <a:noFill/>
        </p:spPr>
        <p:txBody>
          <a:bodyPr wrap="square" rtlCol="0">
            <a:spAutoFit/>
          </a:bodyPr>
          <a:lstStyle/>
          <a:p>
            <a:r>
              <a:rPr lang="en-GB" sz="2400" b="1" dirty="0" smtClean="0">
                <a:latin typeface="Arial" pitchFamily="34" charset="0"/>
                <a:cs typeface="Arial" pitchFamily="34" charset="0"/>
              </a:rPr>
              <a:t>Criteria &amp; Constraints- Water treatment</a:t>
            </a:r>
            <a:endParaRPr lang="en-GB" sz="2400" b="1"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graphicFrame>
        <p:nvGraphicFramePr>
          <p:cNvPr id="11" name="Table 10"/>
          <p:cNvGraphicFramePr>
            <a:graphicFrameLocks noGrp="1"/>
          </p:cNvGraphicFramePr>
          <p:nvPr>
            <p:extLst>
              <p:ext uri="{D42A27DB-BD31-4B8C-83A1-F6EECF244321}">
                <p14:modId xmlns:p14="http://schemas.microsoft.com/office/powerpoint/2010/main" val="1272540234"/>
              </p:ext>
            </p:extLst>
          </p:nvPr>
        </p:nvGraphicFramePr>
        <p:xfrm>
          <a:off x="683568" y="1628800"/>
          <a:ext cx="7560840" cy="5033928"/>
        </p:xfrm>
        <a:graphic>
          <a:graphicData uri="http://schemas.openxmlformats.org/drawingml/2006/table">
            <a:tbl>
              <a:tblPr firstRow="1" bandRow="1">
                <a:tableStyleId>{5C22544A-7EE6-4342-B048-85BDC9FD1C3A}</a:tableStyleId>
              </a:tblPr>
              <a:tblGrid>
                <a:gridCol w="2190058"/>
                <a:gridCol w="1440160"/>
                <a:gridCol w="1152128"/>
                <a:gridCol w="1368152"/>
                <a:gridCol w="1410342"/>
              </a:tblGrid>
              <a:tr h="647192">
                <a:tc>
                  <a:txBody>
                    <a:bodyPr/>
                    <a:lstStyle/>
                    <a:p>
                      <a:r>
                        <a:rPr lang="en-GB" dirty="0" smtClean="0"/>
                        <a:t>Technology</a:t>
                      </a:r>
                      <a:endParaRPr lang="en-GB" dirty="0"/>
                    </a:p>
                  </a:txBody>
                  <a:tcPr/>
                </a:tc>
                <a:tc>
                  <a:txBody>
                    <a:bodyPr/>
                    <a:lstStyle/>
                    <a:p>
                      <a:r>
                        <a:rPr lang="en-GB" dirty="0" smtClean="0"/>
                        <a:t>Applicability</a:t>
                      </a:r>
                      <a:endParaRPr lang="en-GB" dirty="0"/>
                    </a:p>
                  </a:txBody>
                  <a:tcPr/>
                </a:tc>
                <a:tc>
                  <a:txBody>
                    <a:bodyPr/>
                    <a:lstStyle/>
                    <a:p>
                      <a:r>
                        <a:rPr lang="en-GB" dirty="0" smtClean="0"/>
                        <a:t>Reliability</a:t>
                      </a:r>
                      <a:endParaRPr lang="en-GB" dirty="0"/>
                    </a:p>
                  </a:txBody>
                  <a:tcPr/>
                </a:tc>
                <a:tc>
                  <a:txBody>
                    <a:bodyPr/>
                    <a:lstStyle/>
                    <a:p>
                      <a:r>
                        <a:rPr lang="en-GB" dirty="0" smtClean="0"/>
                        <a:t>Modularity</a:t>
                      </a:r>
                      <a:endParaRPr lang="en-GB" dirty="0"/>
                    </a:p>
                  </a:txBody>
                  <a:tcPr/>
                </a:tc>
                <a:tc>
                  <a:txBody>
                    <a:bodyPr/>
                    <a:lstStyle/>
                    <a:p>
                      <a:r>
                        <a:rPr lang="en-GB" dirty="0" smtClean="0"/>
                        <a:t>Resupply</a:t>
                      </a:r>
                      <a:endParaRPr lang="en-GB" dirty="0"/>
                    </a:p>
                  </a:txBody>
                  <a:tcPr/>
                </a:tc>
              </a:tr>
              <a:tr h="504936">
                <a:tc>
                  <a:txBody>
                    <a:bodyPr/>
                    <a:lstStyle/>
                    <a:p>
                      <a:r>
                        <a:rPr lang="en-GB" dirty="0" smtClean="0"/>
                        <a:t>VPCAR</a:t>
                      </a:r>
                      <a:endParaRPr lang="en-GB" dirty="0"/>
                    </a:p>
                  </a:txBody>
                  <a:tcPr/>
                </a:tc>
                <a:tc>
                  <a:txBody>
                    <a:bodyPr/>
                    <a:lstStyle/>
                    <a:p>
                      <a:endParaRPr lang="en-GB" dirty="0"/>
                    </a:p>
                  </a:txBody>
                  <a:tcPr/>
                </a:tc>
                <a:tc>
                  <a:txBody>
                    <a:bodyPr/>
                    <a:lstStyle/>
                    <a:p>
                      <a:endParaRPr lang="en-GB" dirty="0"/>
                    </a:p>
                  </a:txBody>
                  <a:tcPr/>
                </a:tc>
                <a:tc>
                  <a:txBody>
                    <a:bodyPr/>
                    <a:lstStyle/>
                    <a:p>
                      <a:endParaRPr lang="en-GB"/>
                    </a:p>
                  </a:txBody>
                  <a:tcPr/>
                </a:tc>
                <a:tc>
                  <a:txBody>
                    <a:bodyPr/>
                    <a:lstStyle/>
                    <a:p>
                      <a:endParaRPr lang="en-GB" dirty="0"/>
                    </a:p>
                  </a:txBody>
                  <a:tcPr/>
                </a:tc>
              </a:tr>
              <a:tr h="499216">
                <a:tc>
                  <a:txBody>
                    <a:bodyPr/>
                    <a:lstStyle/>
                    <a:p>
                      <a:r>
                        <a:rPr lang="en-GB" dirty="0" smtClean="0"/>
                        <a:t>DOC</a:t>
                      </a:r>
                      <a:endParaRPr lang="en-GB" dirty="0"/>
                    </a:p>
                  </a:txBody>
                  <a:tcPr/>
                </a:tc>
                <a:tc>
                  <a:txBody>
                    <a:bodyPr/>
                    <a:lstStyle/>
                    <a:p>
                      <a:endParaRPr lang="en-GB" dirty="0"/>
                    </a:p>
                  </a:txBody>
                  <a:tcPr/>
                </a:tc>
                <a:tc>
                  <a:txBody>
                    <a:bodyPr/>
                    <a:lstStyle/>
                    <a:p>
                      <a:endParaRPr lang="en-GB"/>
                    </a:p>
                  </a:txBody>
                  <a:tcPr/>
                </a:tc>
                <a:tc>
                  <a:txBody>
                    <a:bodyPr/>
                    <a:lstStyle/>
                    <a:p>
                      <a:endParaRPr lang="en-GB"/>
                    </a:p>
                  </a:txBody>
                  <a:tcPr/>
                </a:tc>
                <a:tc>
                  <a:txBody>
                    <a:bodyPr/>
                    <a:lstStyle/>
                    <a:p>
                      <a:endParaRPr lang="en-GB" dirty="0"/>
                    </a:p>
                  </a:txBody>
                  <a:tcPr/>
                </a:tc>
              </a:tr>
              <a:tr h="489432">
                <a:tc>
                  <a:txBody>
                    <a:bodyPr/>
                    <a:lstStyle/>
                    <a:p>
                      <a:r>
                        <a:rPr lang="en-GB" dirty="0" smtClean="0"/>
                        <a:t>Electrocoagulation</a:t>
                      </a:r>
                      <a:endParaRPr lang="en-GB" dirty="0"/>
                    </a:p>
                  </a:txBody>
                  <a:tcPr/>
                </a:tc>
                <a:tc>
                  <a:txBody>
                    <a:bodyPr/>
                    <a:lstStyle/>
                    <a:p>
                      <a:endParaRPr lang="en-GB" dirty="0"/>
                    </a:p>
                  </a:txBody>
                  <a:tcPr/>
                </a:tc>
                <a:tc>
                  <a:txBody>
                    <a:bodyPr/>
                    <a:lstStyle/>
                    <a:p>
                      <a:r>
                        <a:rPr lang="en-GB" dirty="0" smtClean="0"/>
                        <a:t>      </a:t>
                      </a:r>
                      <a:endParaRPr lang="en-GB" b="1" dirty="0">
                        <a:solidFill>
                          <a:schemeClr val="accent4">
                            <a:lumMod val="50000"/>
                          </a:schemeClr>
                        </a:solidFill>
                      </a:endParaRPr>
                    </a:p>
                  </a:txBody>
                  <a:tcPr/>
                </a:tc>
                <a:tc>
                  <a:txBody>
                    <a:bodyPr/>
                    <a:lstStyle/>
                    <a:p>
                      <a:endParaRPr lang="en-GB"/>
                    </a:p>
                  </a:txBody>
                  <a:tcPr/>
                </a:tc>
                <a:tc>
                  <a:txBody>
                    <a:bodyPr/>
                    <a:lstStyle/>
                    <a:p>
                      <a:r>
                        <a:rPr lang="en-GB" sz="1800" b="1" dirty="0" smtClean="0">
                          <a:solidFill>
                            <a:schemeClr val="accent4">
                              <a:lumMod val="50000"/>
                            </a:schemeClr>
                          </a:solidFill>
                        </a:rPr>
                        <a:t>         ?</a:t>
                      </a:r>
                      <a:endParaRPr lang="en-GB" dirty="0"/>
                    </a:p>
                  </a:txBody>
                  <a:tcPr/>
                </a:tc>
              </a:tr>
              <a:tr h="479648">
                <a:tc>
                  <a:txBody>
                    <a:bodyPr/>
                    <a:lstStyle/>
                    <a:p>
                      <a:r>
                        <a:rPr lang="en-GB" dirty="0" smtClean="0"/>
                        <a:t>Microorganism</a:t>
                      </a:r>
                      <a:r>
                        <a:rPr lang="en-GB" baseline="0" dirty="0" smtClean="0"/>
                        <a:t> based</a:t>
                      </a:r>
                      <a:endParaRPr lang="en-GB" dirty="0"/>
                    </a:p>
                  </a:txBody>
                  <a:tcPr/>
                </a:tc>
                <a:tc>
                  <a:txBody>
                    <a:bodyPr/>
                    <a:lstStyle/>
                    <a:p>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sz="2400"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 -</a:t>
                      </a:r>
                      <a:endParaRPr lang="en-GB" sz="2400" dirty="0"/>
                    </a:p>
                  </a:txBody>
                  <a:tcPr/>
                </a:tc>
              </a:tr>
              <a:tr h="469864">
                <a:tc>
                  <a:txBody>
                    <a:bodyPr/>
                    <a:lstStyle/>
                    <a:p>
                      <a:r>
                        <a:rPr lang="en-GB" dirty="0" smtClean="0"/>
                        <a:t>ISS</a:t>
                      </a:r>
                      <a:endParaRPr lang="en-GB" dirty="0"/>
                    </a:p>
                  </a:txBody>
                  <a:tcPr/>
                </a:tc>
                <a:tc>
                  <a:txBody>
                    <a:bodyPr/>
                    <a:lstStyle/>
                    <a:p>
                      <a:endParaRPr lang="en-GB"/>
                    </a:p>
                  </a:txBody>
                  <a:tcPr/>
                </a:tc>
                <a:tc>
                  <a:txBody>
                    <a:bodyPr/>
                    <a:lstStyle/>
                    <a:p>
                      <a:endParaRPr lang="en-GB" dirty="0"/>
                    </a:p>
                  </a:txBody>
                  <a:tcPr/>
                </a:tc>
                <a:tc>
                  <a:txBody>
                    <a:bodyPr/>
                    <a:lstStyle/>
                    <a:p>
                      <a:endParaRPr lang="en-GB" dirty="0"/>
                    </a:p>
                  </a:txBody>
                  <a:tcPr/>
                </a:tc>
                <a:tc>
                  <a:txBody>
                    <a:bodyPr/>
                    <a:lstStyle/>
                    <a:p>
                      <a:endParaRPr lang="en-GB"/>
                    </a:p>
                  </a:txBody>
                  <a:tcPr/>
                </a:tc>
              </a:tr>
              <a:tr h="460080">
                <a:tc>
                  <a:txBody>
                    <a:bodyPr/>
                    <a:lstStyle/>
                    <a:p>
                      <a:r>
                        <a:rPr lang="en-GB" dirty="0" smtClean="0"/>
                        <a:t>Membrane</a:t>
                      </a:r>
                      <a:endParaRPr lang="en-GB" dirty="0"/>
                    </a:p>
                  </a:txBody>
                  <a:tcPr/>
                </a:tc>
                <a:tc>
                  <a:txBody>
                    <a:bodyPr/>
                    <a:lstStyle/>
                    <a:p>
                      <a:endParaRPr lang="en-GB" dirty="0"/>
                    </a:p>
                  </a:txBody>
                  <a:tcPr/>
                </a:tc>
                <a:tc>
                  <a:txBody>
                    <a:bodyPr/>
                    <a:lstStyle/>
                    <a:p>
                      <a:r>
                        <a:rPr lang="en-GB" dirty="0" smtClean="0"/>
                        <a:t>     </a:t>
                      </a:r>
                      <a:endParaRPr lang="en-GB" b="1" dirty="0">
                        <a:solidFill>
                          <a:schemeClr val="accent6"/>
                        </a:solidFill>
                      </a:endParaRPr>
                    </a:p>
                  </a:txBody>
                  <a:tcPr/>
                </a:tc>
                <a:tc>
                  <a:txBody>
                    <a:bodyPr/>
                    <a:lstStyle/>
                    <a:p>
                      <a:endParaRPr lang="en-GB"/>
                    </a:p>
                  </a:txBody>
                  <a:tcPr/>
                </a:tc>
                <a:tc>
                  <a:txBody>
                    <a:bodyPr/>
                    <a:lstStyle/>
                    <a:p>
                      <a:endParaRPr lang="en-GB" dirty="0"/>
                    </a:p>
                  </a:txBody>
                  <a:tcPr/>
                </a:tc>
              </a:tr>
              <a:tr h="522304">
                <a:tc>
                  <a:txBody>
                    <a:bodyPr/>
                    <a:lstStyle/>
                    <a:p>
                      <a:r>
                        <a:rPr lang="en-GB" dirty="0" smtClean="0"/>
                        <a:t>Advanced oxidation</a:t>
                      </a:r>
                      <a:endParaRPr lang="en-GB" dirty="0"/>
                    </a:p>
                  </a:txBody>
                  <a:tcPr/>
                </a:tc>
                <a:tc>
                  <a:txBody>
                    <a:bodyPr/>
                    <a:lstStyle/>
                    <a:p>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accent6"/>
                          </a:solidFill>
                        </a:rPr>
                        <a:t>    </a:t>
                      </a:r>
                      <a:r>
                        <a:rPr lang="en-GB" sz="2400" b="1" dirty="0" smtClean="0">
                          <a:solidFill>
                            <a:schemeClr val="accent6"/>
                          </a:solidFill>
                        </a:rPr>
                        <a:t> -</a:t>
                      </a:r>
                      <a:endParaRPr lang="en-GB" sz="24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accent6"/>
                          </a:solidFill>
                        </a:rPr>
                        <a:t>          </a:t>
                      </a:r>
                      <a:r>
                        <a:rPr lang="en-GB" sz="2400" b="1" dirty="0" smtClean="0">
                          <a:solidFill>
                            <a:schemeClr val="accent6"/>
                          </a:solidFill>
                        </a:rPr>
                        <a:t>-</a:t>
                      </a:r>
                      <a:endParaRPr lang="en-GB" sz="18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accent6"/>
                          </a:solidFill>
                        </a:rPr>
                        <a:t>         </a:t>
                      </a:r>
                      <a:r>
                        <a:rPr lang="en-GB" sz="2400" b="1" dirty="0" smtClean="0">
                          <a:solidFill>
                            <a:schemeClr val="accent6"/>
                          </a:solidFill>
                        </a:rPr>
                        <a:t>-</a:t>
                      </a:r>
                      <a:endParaRPr lang="en-GB" sz="2400" dirty="0" smtClean="0"/>
                    </a:p>
                  </a:txBody>
                  <a:tcPr/>
                </a:tc>
              </a:tr>
              <a:tr h="432048">
                <a:tc>
                  <a:txBody>
                    <a:bodyPr/>
                    <a:lstStyle/>
                    <a:p>
                      <a:r>
                        <a:rPr lang="en-GB" dirty="0" err="1" smtClean="0"/>
                        <a:t>Ecocyclet</a:t>
                      </a:r>
                      <a:endParaRPr lang="en-GB" dirty="0"/>
                    </a:p>
                  </a:txBody>
                  <a:tcPr/>
                </a:tc>
                <a:tc>
                  <a:txBody>
                    <a:bodyPr/>
                    <a:lstStyle/>
                    <a:p>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sz="2400"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sz="2400"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r>
              <a:tr h="504056">
                <a:tc>
                  <a:txBody>
                    <a:bodyPr/>
                    <a:lstStyle/>
                    <a:p>
                      <a:r>
                        <a:rPr lang="en-GB" dirty="0" smtClean="0"/>
                        <a:t>UV treatment</a:t>
                      </a:r>
                      <a:endParaRPr lang="en-GB" dirty="0"/>
                    </a:p>
                  </a:txBody>
                  <a:tcPr/>
                </a:tc>
                <a:tc>
                  <a:txBody>
                    <a:bodyPr/>
                    <a:lstStyle/>
                    <a:p>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accent6"/>
                          </a:solidFill>
                        </a:rPr>
                        <a:t>     </a:t>
                      </a:r>
                      <a:r>
                        <a:rPr lang="en-GB" sz="2400" b="1" dirty="0" smtClean="0">
                          <a:solidFill>
                            <a:schemeClr val="accent6"/>
                          </a:solidFill>
                        </a:rPr>
                        <a:t>-</a:t>
                      </a:r>
                      <a:endParaRPr lang="en-GB" sz="18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accent6"/>
                          </a:solidFill>
                        </a:rPr>
                        <a:t>         </a:t>
                      </a:r>
                      <a:r>
                        <a:rPr lang="en-GB" sz="2400" b="1" dirty="0" smtClean="0">
                          <a:solidFill>
                            <a:schemeClr val="accent6"/>
                          </a:solidFill>
                        </a:rPr>
                        <a:t>-</a:t>
                      </a:r>
                      <a:endParaRPr lang="en-GB" sz="24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accent6"/>
                          </a:solidFill>
                        </a:rPr>
                        <a:t>        </a:t>
                      </a:r>
                      <a:r>
                        <a:rPr lang="en-GB" sz="2400" b="1" dirty="0" smtClean="0">
                          <a:solidFill>
                            <a:schemeClr val="accent6"/>
                          </a:solidFill>
                        </a:rPr>
                        <a:t>-</a:t>
                      </a:r>
                      <a:endParaRPr lang="en-GB" sz="2400" dirty="0" smtClean="0"/>
                    </a:p>
                  </a:txBody>
                  <a:tcPr/>
                </a:tc>
              </a:tr>
            </a:tbl>
          </a:graphicData>
        </a:graphic>
      </p:graphicFrame>
      <p:pic>
        <p:nvPicPr>
          <p:cNvPr id="1030"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38124" y="2350702"/>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56372" y="2818063"/>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8" descr="http://www.clker.com/cliparts/1/1/9/2/12065738771352376078Arnoud999_Right_or_wrong_5.svg.m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48114" y="2350702"/>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57784" y="4318151"/>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25620" y="4759511"/>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47125" y="2855704"/>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97038" y="4356440"/>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8" descr="http://www.clker.com/cliparts/1/1/9/2/12065738771352376078Arnoud999_Right_or_wrong_5.svg.m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11137" y="3861047"/>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45441" y="2388991"/>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45077" y="2961888"/>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11137" y="3419052"/>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03401" y="4340120"/>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92112" y="4771384"/>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8" descr="http://www.clker.com/cliparts/1/1/9/2/12065738771352376078Arnoud999_Right_or_wrong_5.svg.m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92112" y="5276093"/>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8" descr="http://www.clker.com/cliparts/1/1/9/2/12065738771352376078Arnoud999_Right_or_wrong_5.svg.m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82906" y="5750422"/>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57" name="Picture 8" descr="http://www.clker.com/cliparts/1/1/9/2/12065738771352376078Arnoud999_Right_or_wrong_5.svg.m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11760" y="6238769"/>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62"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41980" y="3378390"/>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41979" y="2388991"/>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15707" y="4794123"/>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41978" y="4814079"/>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47124" y="3380932"/>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80478" y="2867577"/>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69189" y="4340120"/>
            <a:ext cx="386741" cy="284288"/>
          </a:xfrm>
          <a:prstGeom prst="rect">
            <a:avLst/>
          </a:prstGeom>
          <a:noFill/>
          <a:extLst>
            <a:ext uri="{909E8E84-426E-40DD-AFC4-6F175D3DCCD1}">
              <a14:hiddenFill xmlns:a14="http://schemas.microsoft.com/office/drawing/2010/main">
                <a:solidFill>
                  <a:srgbClr val="FFFFFF"/>
                </a:solidFill>
              </a14:hiddenFill>
            </a:ext>
          </a:extLst>
        </p:spPr>
      </p:pic>
      <p:sp>
        <p:nvSpPr>
          <p:cNvPr id="69" name="Flowchart: Manual Operation 68"/>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TextBox 69"/>
          <p:cNvSpPr txBox="1"/>
          <p:nvPr/>
        </p:nvSpPr>
        <p:spPr>
          <a:xfrm>
            <a:off x="6389390" y="116633"/>
            <a:ext cx="1152128" cy="461665"/>
          </a:xfrm>
          <a:prstGeom prst="rect">
            <a:avLst/>
          </a:prstGeom>
          <a:noFill/>
        </p:spPr>
        <p:txBody>
          <a:bodyPr wrap="square" rtlCol="0">
            <a:spAutoFit/>
          </a:bodyPr>
          <a:lstStyle/>
          <a:p>
            <a:r>
              <a:rPr lang="en-GB" sz="1200" b="1" dirty="0">
                <a:latin typeface="Arial" pitchFamily="34" charset="0"/>
                <a:cs typeface="Arial" pitchFamily="34" charset="0"/>
              </a:rPr>
              <a:t>4</a:t>
            </a:r>
            <a:r>
              <a:rPr lang="en-GB" sz="1200" b="1" dirty="0" smtClean="0">
                <a:latin typeface="Arial" pitchFamily="34" charset="0"/>
                <a:cs typeface="Arial" pitchFamily="34" charset="0"/>
              </a:rPr>
              <a:t>. Water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38" name="Flowchart: Manual Operation 37"/>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TextBox 38"/>
          <p:cNvSpPr txBox="1"/>
          <p:nvPr/>
        </p:nvSpPr>
        <p:spPr>
          <a:xfrm>
            <a:off x="3296854" y="11663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2.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40" name="Flowchart: Manual Operation 39"/>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TextBox 41"/>
          <p:cNvSpPr txBox="1"/>
          <p:nvPr/>
        </p:nvSpPr>
        <p:spPr>
          <a:xfrm>
            <a:off x="4860032" y="116633"/>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3. Criteria &amp;</a:t>
            </a:r>
          </a:p>
          <a:p>
            <a:r>
              <a:rPr lang="en-GB" sz="1200" dirty="0" smtClean="0">
                <a:latin typeface="Arial" pitchFamily="34" charset="0"/>
                <a:cs typeface="Arial" pitchFamily="34" charset="0"/>
              </a:rPr>
              <a:t>Constraints</a:t>
            </a:r>
            <a:endParaRPr lang="en-GB" sz="1200" dirty="0">
              <a:latin typeface="Arial" pitchFamily="34" charset="0"/>
              <a:cs typeface="Arial" pitchFamily="34" charset="0"/>
            </a:endParaRPr>
          </a:p>
        </p:txBody>
      </p:sp>
    </p:spTree>
    <p:extLst>
      <p:ext uri="{BB962C8B-B14F-4D97-AF65-F5344CB8AC3E}">
        <p14:creationId xmlns:p14="http://schemas.microsoft.com/office/powerpoint/2010/main" val="37363987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4" name="TextBox 3"/>
          <p:cNvSpPr txBox="1"/>
          <p:nvPr/>
        </p:nvSpPr>
        <p:spPr>
          <a:xfrm>
            <a:off x="77686" y="965919"/>
            <a:ext cx="8712968" cy="461665"/>
          </a:xfrm>
          <a:prstGeom prst="rect">
            <a:avLst/>
          </a:prstGeom>
          <a:noFill/>
        </p:spPr>
        <p:txBody>
          <a:bodyPr wrap="square" rtlCol="0">
            <a:spAutoFit/>
          </a:bodyPr>
          <a:lstStyle/>
          <a:p>
            <a:r>
              <a:rPr lang="en-GB" sz="2400" b="1" dirty="0" smtClean="0">
                <a:latin typeface="Arial" pitchFamily="34" charset="0"/>
                <a:cs typeface="Arial" pitchFamily="34" charset="0"/>
              </a:rPr>
              <a:t>Criteria &amp; Constraints- Water treatments</a:t>
            </a:r>
            <a:endParaRPr lang="en-GB" sz="2400" b="1"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11" name="Table 10"/>
          <p:cNvGraphicFramePr>
            <a:graphicFrameLocks noGrp="1"/>
          </p:cNvGraphicFramePr>
          <p:nvPr>
            <p:extLst>
              <p:ext uri="{D42A27DB-BD31-4B8C-83A1-F6EECF244321}">
                <p14:modId xmlns:p14="http://schemas.microsoft.com/office/powerpoint/2010/main" val="3423915032"/>
              </p:ext>
            </p:extLst>
          </p:nvPr>
        </p:nvGraphicFramePr>
        <p:xfrm>
          <a:off x="683568" y="1628800"/>
          <a:ext cx="7560840" cy="5033928"/>
        </p:xfrm>
        <a:graphic>
          <a:graphicData uri="http://schemas.openxmlformats.org/drawingml/2006/table">
            <a:tbl>
              <a:tblPr firstRow="1" bandRow="1">
                <a:tableStyleId>{5C22544A-7EE6-4342-B048-85BDC9FD1C3A}</a:tableStyleId>
              </a:tblPr>
              <a:tblGrid>
                <a:gridCol w="2190058"/>
                <a:gridCol w="1440160"/>
                <a:gridCol w="1152128"/>
                <a:gridCol w="1368152"/>
                <a:gridCol w="1410342"/>
              </a:tblGrid>
              <a:tr h="647192">
                <a:tc>
                  <a:txBody>
                    <a:bodyPr/>
                    <a:lstStyle/>
                    <a:p>
                      <a:r>
                        <a:rPr lang="en-GB" dirty="0" smtClean="0"/>
                        <a:t>Technology</a:t>
                      </a:r>
                      <a:endParaRPr lang="en-GB" dirty="0"/>
                    </a:p>
                  </a:txBody>
                  <a:tcPr/>
                </a:tc>
                <a:tc>
                  <a:txBody>
                    <a:bodyPr/>
                    <a:lstStyle/>
                    <a:p>
                      <a:r>
                        <a:rPr lang="en-GB" dirty="0" smtClean="0"/>
                        <a:t>Applicability</a:t>
                      </a:r>
                      <a:endParaRPr lang="en-GB" dirty="0"/>
                    </a:p>
                  </a:txBody>
                  <a:tcPr/>
                </a:tc>
                <a:tc>
                  <a:txBody>
                    <a:bodyPr/>
                    <a:lstStyle/>
                    <a:p>
                      <a:r>
                        <a:rPr lang="en-GB" dirty="0" smtClean="0"/>
                        <a:t>Reliability</a:t>
                      </a:r>
                      <a:endParaRPr lang="en-GB" dirty="0"/>
                    </a:p>
                  </a:txBody>
                  <a:tcPr/>
                </a:tc>
                <a:tc>
                  <a:txBody>
                    <a:bodyPr/>
                    <a:lstStyle/>
                    <a:p>
                      <a:r>
                        <a:rPr lang="en-GB" dirty="0" smtClean="0"/>
                        <a:t>Modularity</a:t>
                      </a:r>
                      <a:endParaRPr lang="en-GB" dirty="0"/>
                    </a:p>
                  </a:txBody>
                  <a:tcPr/>
                </a:tc>
                <a:tc>
                  <a:txBody>
                    <a:bodyPr/>
                    <a:lstStyle/>
                    <a:p>
                      <a:r>
                        <a:rPr lang="en-GB" dirty="0" smtClean="0"/>
                        <a:t>Resupply</a:t>
                      </a:r>
                      <a:endParaRPr lang="en-GB" dirty="0"/>
                    </a:p>
                  </a:txBody>
                  <a:tcPr/>
                </a:tc>
              </a:tr>
              <a:tr h="504936">
                <a:tc>
                  <a:txBody>
                    <a:bodyPr/>
                    <a:lstStyle/>
                    <a:p>
                      <a:r>
                        <a:rPr lang="en-GB" dirty="0" smtClean="0"/>
                        <a:t>VPCAR</a:t>
                      </a:r>
                      <a:endParaRPr lang="en-GB" dirty="0"/>
                    </a:p>
                  </a:txBody>
                  <a:tcPr>
                    <a:solidFill>
                      <a:schemeClr val="tx2">
                        <a:lumMod val="20000"/>
                        <a:lumOff val="80000"/>
                      </a:schemeClr>
                    </a:solidFill>
                  </a:tcPr>
                </a:tc>
                <a:tc>
                  <a:txBody>
                    <a:bodyPr/>
                    <a:lstStyle/>
                    <a:p>
                      <a:endParaRPr lang="en-GB" dirty="0"/>
                    </a:p>
                  </a:txBody>
                  <a:tcPr>
                    <a:solidFill>
                      <a:schemeClr val="tx2">
                        <a:lumMod val="20000"/>
                        <a:lumOff val="80000"/>
                      </a:schemeClr>
                    </a:solidFill>
                  </a:tcPr>
                </a:tc>
                <a:tc>
                  <a:txBody>
                    <a:bodyPr/>
                    <a:lstStyle/>
                    <a:p>
                      <a:endParaRPr lang="en-GB" dirty="0"/>
                    </a:p>
                  </a:txBody>
                  <a:tcPr>
                    <a:solidFill>
                      <a:schemeClr val="tx2">
                        <a:lumMod val="20000"/>
                        <a:lumOff val="80000"/>
                      </a:schemeClr>
                    </a:solidFill>
                  </a:tcPr>
                </a:tc>
                <a:tc>
                  <a:txBody>
                    <a:bodyPr/>
                    <a:lstStyle/>
                    <a:p>
                      <a:endParaRPr lang="en-GB" dirty="0"/>
                    </a:p>
                  </a:txBody>
                  <a:tcPr>
                    <a:solidFill>
                      <a:schemeClr val="tx2">
                        <a:lumMod val="20000"/>
                        <a:lumOff val="80000"/>
                      </a:schemeClr>
                    </a:solidFill>
                  </a:tcPr>
                </a:tc>
                <a:tc>
                  <a:txBody>
                    <a:bodyPr/>
                    <a:lstStyle/>
                    <a:p>
                      <a:endParaRPr lang="en-GB" dirty="0"/>
                    </a:p>
                  </a:txBody>
                  <a:tcPr>
                    <a:solidFill>
                      <a:schemeClr val="tx2">
                        <a:lumMod val="20000"/>
                        <a:lumOff val="80000"/>
                      </a:schemeClr>
                    </a:solidFill>
                  </a:tcPr>
                </a:tc>
              </a:tr>
              <a:tr h="499216">
                <a:tc>
                  <a:txBody>
                    <a:bodyPr/>
                    <a:lstStyle/>
                    <a:p>
                      <a:r>
                        <a:rPr lang="en-GB" dirty="0" smtClean="0"/>
                        <a:t>DOC</a:t>
                      </a:r>
                      <a:endParaRPr lang="en-GB" dirty="0"/>
                    </a:p>
                  </a:txBody>
                  <a:tcPr>
                    <a:solidFill>
                      <a:srgbClr val="FFFF00"/>
                    </a:solidFill>
                  </a:tcPr>
                </a:tc>
                <a:tc>
                  <a:txBody>
                    <a:bodyPr/>
                    <a:lstStyle/>
                    <a:p>
                      <a:endParaRPr lang="en-GB" dirty="0"/>
                    </a:p>
                  </a:txBody>
                  <a:tcPr>
                    <a:solidFill>
                      <a:srgbClr val="FFFF00"/>
                    </a:solidFill>
                  </a:tcPr>
                </a:tc>
                <a:tc>
                  <a:txBody>
                    <a:bodyPr/>
                    <a:lstStyle/>
                    <a:p>
                      <a:endParaRPr lang="en-GB" dirty="0"/>
                    </a:p>
                  </a:txBody>
                  <a:tcPr>
                    <a:solidFill>
                      <a:srgbClr val="FFFF00"/>
                    </a:solidFill>
                  </a:tcPr>
                </a:tc>
                <a:tc>
                  <a:txBody>
                    <a:bodyPr/>
                    <a:lstStyle/>
                    <a:p>
                      <a:endParaRPr lang="en-GB" dirty="0"/>
                    </a:p>
                  </a:txBody>
                  <a:tcPr>
                    <a:solidFill>
                      <a:srgbClr val="FFFF00"/>
                    </a:solidFill>
                  </a:tcPr>
                </a:tc>
                <a:tc>
                  <a:txBody>
                    <a:bodyPr/>
                    <a:lstStyle/>
                    <a:p>
                      <a:endParaRPr lang="en-GB" dirty="0"/>
                    </a:p>
                  </a:txBody>
                  <a:tcPr>
                    <a:solidFill>
                      <a:srgbClr val="FFFF00"/>
                    </a:solidFill>
                  </a:tcPr>
                </a:tc>
              </a:tr>
              <a:tr h="489432">
                <a:tc>
                  <a:txBody>
                    <a:bodyPr/>
                    <a:lstStyle/>
                    <a:p>
                      <a:r>
                        <a:rPr lang="en-GB" dirty="0" smtClean="0"/>
                        <a:t>Electrocoagulation</a:t>
                      </a:r>
                      <a:endParaRPr lang="en-GB" dirty="0"/>
                    </a:p>
                  </a:txBody>
                  <a:tcPr>
                    <a:solidFill>
                      <a:srgbClr val="FFFF00"/>
                    </a:solidFill>
                  </a:tcPr>
                </a:tc>
                <a:tc>
                  <a:txBody>
                    <a:bodyPr/>
                    <a:lstStyle/>
                    <a:p>
                      <a:endParaRPr lang="en-GB" dirty="0"/>
                    </a:p>
                  </a:txBody>
                  <a:tcPr>
                    <a:solidFill>
                      <a:srgbClr val="FFFF00"/>
                    </a:solidFill>
                  </a:tcPr>
                </a:tc>
                <a:tc>
                  <a:txBody>
                    <a:bodyPr/>
                    <a:lstStyle/>
                    <a:p>
                      <a:r>
                        <a:rPr lang="en-GB" dirty="0" smtClean="0"/>
                        <a:t>      </a:t>
                      </a:r>
                      <a:endParaRPr lang="en-GB" b="1" dirty="0">
                        <a:solidFill>
                          <a:schemeClr val="accent4">
                            <a:lumMod val="50000"/>
                          </a:schemeClr>
                        </a:solidFill>
                      </a:endParaRPr>
                    </a:p>
                  </a:txBody>
                  <a:tcPr>
                    <a:solidFill>
                      <a:srgbClr val="FFFF00"/>
                    </a:solidFill>
                  </a:tcPr>
                </a:tc>
                <a:tc>
                  <a:txBody>
                    <a:bodyPr/>
                    <a:lstStyle/>
                    <a:p>
                      <a:endParaRPr lang="en-GB" dirty="0"/>
                    </a:p>
                  </a:txBody>
                  <a:tcPr>
                    <a:solidFill>
                      <a:srgbClr val="FFFF00"/>
                    </a:solidFill>
                  </a:tcPr>
                </a:tc>
                <a:tc>
                  <a:txBody>
                    <a:bodyPr/>
                    <a:lstStyle/>
                    <a:p>
                      <a:r>
                        <a:rPr lang="en-GB" sz="1800" b="1" dirty="0" smtClean="0">
                          <a:solidFill>
                            <a:schemeClr val="accent4">
                              <a:lumMod val="50000"/>
                            </a:schemeClr>
                          </a:solidFill>
                        </a:rPr>
                        <a:t>         ?</a:t>
                      </a:r>
                      <a:endParaRPr lang="en-GB" dirty="0"/>
                    </a:p>
                  </a:txBody>
                  <a:tcPr>
                    <a:solidFill>
                      <a:srgbClr val="FFFF00"/>
                    </a:solidFill>
                  </a:tcPr>
                </a:tc>
              </a:tr>
              <a:tr h="479648">
                <a:tc>
                  <a:txBody>
                    <a:bodyPr/>
                    <a:lstStyle/>
                    <a:p>
                      <a:r>
                        <a:rPr lang="en-GB" dirty="0" smtClean="0"/>
                        <a:t>Microorganism</a:t>
                      </a:r>
                      <a:r>
                        <a:rPr lang="en-GB" baseline="0" dirty="0" smtClean="0"/>
                        <a:t> based</a:t>
                      </a:r>
                      <a:endParaRPr lang="en-GB" dirty="0"/>
                    </a:p>
                  </a:txBody>
                  <a:tcPr/>
                </a:tc>
                <a:tc>
                  <a:txBody>
                    <a:bodyPr/>
                    <a:lstStyle/>
                    <a:p>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sz="2400"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 -</a:t>
                      </a:r>
                      <a:endParaRPr lang="en-GB" sz="2400" dirty="0"/>
                    </a:p>
                  </a:txBody>
                  <a:tcPr/>
                </a:tc>
              </a:tr>
              <a:tr h="469864">
                <a:tc>
                  <a:txBody>
                    <a:bodyPr/>
                    <a:lstStyle/>
                    <a:p>
                      <a:r>
                        <a:rPr lang="en-GB" dirty="0" smtClean="0"/>
                        <a:t>ISS</a:t>
                      </a:r>
                      <a:endParaRPr lang="en-GB" dirty="0"/>
                    </a:p>
                  </a:txBody>
                  <a:tcPr>
                    <a:solidFill>
                      <a:srgbClr val="FFFF00"/>
                    </a:solidFill>
                  </a:tcPr>
                </a:tc>
                <a:tc>
                  <a:txBody>
                    <a:bodyPr/>
                    <a:lstStyle/>
                    <a:p>
                      <a:endParaRPr lang="en-GB"/>
                    </a:p>
                  </a:txBody>
                  <a:tcPr>
                    <a:solidFill>
                      <a:srgbClr val="FFFF00"/>
                    </a:solidFill>
                  </a:tcPr>
                </a:tc>
                <a:tc>
                  <a:txBody>
                    <a:bodyPr/>
                    <a:lstStyle/>
                    <a:p>
                      <a:endParaRPr lang="en-GB" dirty="0"/>
                    </a:p>
                  </a:txBody>
                  <a:tcPr>
                    <a:solidFill>
                      <a:srgbClr val="FFFF00"/>
                    </a:solidFill>
                  </a:tcPr>
                </a:tc>
                <a:tc>
                  <a:txBody>
                    <a:bodyPr/>
                    <a:lstStyle/>
                    <a:p>
                      <a:endParaRPr lang="en-GB" dirty="0"/>
                    </a:p>
                  </a:txBody>
                  <a:tcPr>
                    <a:solidFill>
                      <a:srgbClr val="FFFF00"/>
                    </a:solidFill>
                  </a:tcPr>
                </a:tc>
                <a:tc>
                  <a:txBody>
                    <a:bodyPr/>
                    <a:lstStyle/>
                    <a:p>
                      <a:endParaRPr lang="en-GB"/>
                    </a:p>
                  </a:txBody>
                  <a:tcPr>
                    <a:solidFill>
                      <a:srgbClr val="FFFF00"/>
                    </a:solidFill>
                  </a:tcPr>
                </a:tc>
              </a:tr>
              <a:tr h="460080">
                <a:tc>
                  <a:txBody>
                    <a:bodyPr/>
                    <a:lstStyle/>
                    <a:p>
                      <a:r>
                        <a:rPr lang="en-GB" dirty="0" smtClean="0"/>
                        <a:t>Membrane</a:t>
                      </a:r>
                      <a:endParaRPr lang="en-GB" dirty="0"/>
                    </a:p>
                  </a:txBody>
                  <a:tcPr>
                    <a:solidFill>
                      <a:srgbClr val="FFFF00"/>
                    </a:solidFill>
                  </a:tcPr>
                </a:tc>
                <a:tc>
                  <a:txBody>
                    <a:bodyPr/>
                    <a:lstStyle/>
                    <a:p>
                      <a:endParaRPr lang="en-GB" dirty="0"/>
                    </a:p>
                  </a:txBody>
                  <a:tcPr>
                    <a:solidFill>
                      <a:srgbClr val="FFFF00"/>
                    </a:solidFill>
                  </a:tcPr>
                </a:tc>
                <a:tc>
                  <a:txBody>
                    <a:bodyPr/>
                    <a:lstStyle/>
                    <a:p>
                      <a:r>
                        <a:rPr lang="en-GB" dirty="0" smtClean="0"/>
                        <a:t>     </a:t>
                      </a:r>
                      <a:endParaRPr lang="en-GB" b="1" dirty="0">
                        <a:solidFill>
                          <a:schemeClr val="accent6"/>
                        </a:solidFill>
                      </a:endParaRPr>
                    </a:p>
                  </a:txBody>
                  <a:tcPr>
                    <a:solidFill>
                      <a:srgbClr val="FFFF00"/>
                    </a:solidFill>
                  </a:tcPr>
                </a:tc>
                <a:tc>
                  <a:txBody>
                    <a:bodyPr/>
                    <a:lstStyle/>
                    <a:p>
                      <a:endParaRPr lang="en-GB" dirty="0"/>
                    </a:p>
                  </a:txBody>
                  <a:tcPr>
                    <a:solidFill>
                      <a:srgbClr val="FFFF00"/>
                    </a:solidFill>
                  </a:tcPr>
                </a:tc>
                <a:tc>
                  <a:txBody>
                    <a:bodyPr/>
                    <a:lstStyle/>
                    <a:p>
                      <a:endParaRPr lang="en-GB" dirty="0"/>
                    </a:p>
                  </a:txBody>
                  <a:tcPr>
                    <a:solidFill>
                      <a:srgbClr val="FFFF00"/>
                    </a:solidFill>
                  </a:tcPr>
                </a:tc>
              </a:tr>
              <a:tr h="522304">
                <a:tc>
                  <a:txBody>
                    <a:bodyPr/>
                    <a:lstStyle/>
                    <a:p>
                      <a:r>
                        <a:rPr lang="en-GB" dirty="0" smtClean="0"/>
                        <a:t>Advanced oxidation</a:t>
                      </a:r>
                      <a:endParaRPr lang="en-GB" dirty="0"/>
                    </a:p>
                  </a:txBody>
                  <a:tcPr/>
                </a:tc>
                <a:tc>
                  <a:txBody>
                    <a:bodyPr/>
                    <a:lstStyle/>
                    <a:p>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accent6"/>
                          </a:solidFill>
                        </a:rPr>
                        <a:t>    </a:t>
                      </a:r>
                      <a:r>
                        <a:rPr lang="en-GB" sz="2400" b="1" dirty="0" smtClean="0">
                          <a:solidFill>
                            <a:schemeClr val="accent6"/>
                          </a:solidFill>
                        </a:rPr>
                        <a:t> -</a:t>
                      </a:r>
                      <a:endParaRPr lang="en-GB" sz="24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accent6"/>
                          </a:solidFill>
                        </a:rPr>
                        <a:t>          </a:t>
                      </a:r>
                      <a:r>
                        <a:rPr lang="en-GB" sz="2400" b="1" dirty="0" smtClean="0">
                          <a:solidFill>
                            <a:schemeClr val="accent6"/>
                          </a:solidFill>
                        </a:rPr>
                        <a:t>-</a:t>
                      </a:r>
                      <a:endParaRPr lang="en-GB" sz="18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accent6"/>
                          </a:solidFill>
                        </a:rPr>
                        <a:t>         </a:t>
                      </a:r>
                      <a:r>
                        <a:rPr lang="en-GB" sz="2400" b="1" dirty="0" smtClean="0">
                          <a:solidFill>
                            <a:schemeClr val="accent6"/>
                          </a:solidFill>
                        </a:rPr>
                        <a:t>-</a:t>
                      </a:r>
                      <a:endParaRPr lang="en-GB" sz="2400" dirty="0" smtClean="0"/>
                    </a:p>
                  </a:txBody>
                  <a:tcPr/>
                </a:tc>
              </a:tr>
              <a:tr h="432048">
                <a:tc>
                  <a:txBody>
                    <a:bodyPr/>
                    <a:lstStyle/>
                    <a:p>
                      <a:r>
                        <a:rPr lang="en-GB" dirty="0" err="1" smtClean="0"/>
                        <a:t>Ecocyclet</a:t>
                      </a:r>
                      <a:endParaRPr lang="en-GB" dirty="0"/>
                    </a:p>
                  </a:txBody>
                  <a:tcPr/>
                </a:tc>
                <a:tc>
                  <a:txBody>
                    <a:bodyPr/>
                    <a:lstStyle/>
                    <a:p>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sz="2400"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sz="2400"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r>
              <a:tr h="504056">
                <a:tc>
                  <a:txBody>
                    <a:bodyPr/>
                    <a:lstStyle/>
                    <a:p>
                      <a:r>
                        <a:rPr lang="en-GB" dirty="0" smtClean="0"/>
                        <a:t>UV treatment</a:t>
                      </a:r>
                      <a:endParaRPr lang="en-GB" dirty="0"/>
                    </a:p>
                  </a:txBody>
                  <a:tcPr/>
                </a:tc>
                <a:tc>
                  <a:txBody>
                    <a:bodyPr/>
                    <a:lstStyle/>
                    <a:p>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accent6"/>
                          </a:solidFill>
                        </a:rPr>
                        <a:t>     </a:t>
                      </a:r>
                      <a:r>
                        <a:rPr lang="en-GB" sz="2400" b="1" dirty="0" smtClean="0">
                          <a:solidFill>
                            <a:schemeClr val="accent6"/>
                          </a:solidFill>
                        </a:rPr>
                        <a:t>-</a:t>
                      </a:r>
                      <a:endParaRPr lang="en-GB" sz="18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accent6"/>
                          </a:solidFill>
                        </a:rPr>
                        <a:t>         </a:t>
                      </a:r>
                      <a:r>
                        <a:rPr lang="en-GB" sz="2400" b="1" dirty="0" smtClean="0">
                          <a:solidFill>
                            <a:schemeClr val="accent6"/>
                          </a:solidFill>
                        </a:rPr>
                        <a:t>-</a:t>
                      </a:r>
                      <a:endParaRPr lang="en-GB" sz="24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accent6"/>
                          </a:solidFill>
                        </a:rPr>
                        <a:t>        </a:t>
                      </a:r>
                      <a:r>
                        <a:rPr lang="en-GB" sz="2400" b="1" dirty="0" smtClean="0">
                          <a:solidFill>
                            <a:schemeClr val="accent6"/>
                          </a:solidFill>
                        </a:rPr>
                        <a:t>-</a:t>
                      </a:r>
                      <a:endParaRPr lang="en-GB" sz="2400" dirty="0" smtClean="0"/>
                    </a:p>
                  </a:txBody>
                  <a:tcPr/>
                </a:tc>
              </a:tr>
            </a:tbl>
          </a:graphicData>
        </a:graphic>
      </p:graphicFrame>
      <p:pic>
        <p:nvPicPr>
          <p:cNvPr id="1030"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38124" y="2350702"/>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56372" y="2818063"/>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8" descr="http://www.clker.com/cliparts/1/1/9/2/12065738771352376078Arnoud999_Right_or_wrong_5.svg.m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48114" y="2350702"/>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57784" y="4318151"/>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25620" y="4759511"/>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47125" y="2855704"/>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97038" y="4356440"/>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8" descr="http://www.clker.com/cliparts/1/1/9/2/12065738771352376078Arnoud999_Right_or_wrong_5.svg.m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11137" y="3861047"/>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45441" y="2388991"/>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45077" y="2961888"/>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11137" y="3419052"/>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03401" y="4340120"/>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92112" y="4771384"/>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8" descr="http://www.clker.com/cliparts/1/1/9/2/12065738771352376078Arnoud999_Right_or_wrong_5.svg.m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92112" y="5276093"/>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8" descr="http://www.clker.com/cliparts/1/1/9/2/12065738771352376078Arnoud999_Right_or_wrong_5.svg.m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82906" y="5750422"/>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57" name="Picture 8" descr="http://www.clker.com/cliparts/1/1/9/2/12065738771352376078Arnoud999_Right_or_wrong_5.svg.m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11760" y="6238769"/>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62"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41980" y="3378390"/>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41979" y="2388991"/>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15707" y="4794123"/>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41978" y="4814079"/>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47124" y="3380932"/>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80478" y="2867577"/>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69189" y="4340120"/>
            <a:ext cx="386741" cy="284288"/>
          </a:xfrm>
          <a:prstGeom prst="rect">
            <a:avLst/>
          </a:prstGeom>
          <a:noFill/>
          <a:extLst>
            <a:ext uri="{909E8E84-426E-40DD-AFC4-6F175D3DCCD1}">
              <a14:hiddenFill xmlns:a14="http://schemas.microsoft.com/office/drawing/2010/main">
                <a:solidFill>
                  <a:srgbClr val="FFFFFF"/>
                </a:solidFill>
              </a14:hiddenFill>
            </a:ext>
          </a:extLst>
        </p:spPr>
      </p:pic>
      <p:sp>
        <p:nvSpPr>
          <p:cNvPr id="42" name="Flowchart: Manual Operation 41"/>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TextBox 42"/>
          <p:cNvSpPr txBox="1"/>
          <p:nvPr/>
        </p:nvSpPr>
        <p:spPr>
          <a:xfrm>
            <a:off x="6389390" y="116633"/>
            <a:ext cx="1152128" cy="461665"/>
          </a:xfrm>
          <a:prstGeom prst="rect">
            <a:avLst/>
          </a:prstGeom>
          <a:noFill/>
        </p:spPr>
        <p:txBody>
          <a:bodyPr wrap="square" rtlCol="0">
            <a:spAutoFit/>
          </a:bodyPr>
          <a:lstStyle/>
          <a:p>
            <a:r>
              <a:rPr lang="en-GB" sz="1200" b="1" dirty="0">
                <a:latin typeface="Arial" pitchFamily="34" charset="0"/>
                <a:cs typeface="Arial" pitchFamily="34" charset="0"/>
              </a:rPr>
              <a:t>4</a:t>
            </a:r>
            <a:r>
              <a:rPr lang="en-GB" sz="1200" b="1" dirty="0" smtClean="0">
                <a:latin typeface="Arial" pitchFamily="34" charset="0"/>
                <a:cs typeface="Arial" pitchFamily="34" charset="0"/>
              </a:rPr>
              <a:t>. Water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44" name="Flowchart: Manual Operation 43"/>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TextBox 44"/>
          <p:cNvSpPr txBox="1"/>
          <p:nvPr/>
        </p:nvSpPr>
        <p:spPr>
          <a:xfrm>
            <a:off x="3347864" y="116633"/>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2.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46" name="TextBox 45"/>
          <p:cNvSpPr txBox="1"/>
          <p:nvPr/>
        </p:nvSpPr>
        <p:spPr>
          <a:xfrm>
            <a:off x="486003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Criteria &amp;</a:t>
            </a:r>
          </a:p>
          <a:p>
            <a:r>
              <a:rPr lang="en-GB" sz="1200" dirty="0" smtClean="0">
                <a:latin typeface="Arial" pitchFamily="34" charset="0"/>
                <a:cs typeface="Arial" pitchFamily="34" charset="0"/>
              </a:rPr>
              <a:t>Constraints</a:t>
            </a:r>
            <a:endParaRPr lang="en-GB" sz="1200" dirty="0">
              <a:latin typeface="Arial" pitchFamily="34" charset="0"/>
              <a:cs typeface="Arial" pitchFamily="34" charset="0"/>
            </a:endParaRPr>
          </a:p>
        </p:txBody>
      </p:sp>
    </p:spTree>
    <p:extLst>
      <p:ext uri="{BB962C8B-B14F-4D97-AF65-F5344CB8AC3E}">
        <p14:creationId xmlns:p14="http://schemas.microsoft.com/office/powerpoint/2010/main" val="12641246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4" name="TextBox 3"/>
          <p:cNvSpPr txBox="1"/>
          <p:nvPr/>
        </p:nvSpPr>
        <p:spPr>
          <a:xfrm>
            <a:off x="77686" y="965919"/>
            <a:ext cx="8712968" cy="461665"/>
          </a:xfrm>
          <a:prstGeom prst="rect">
            <a:avLst/>
          </a:prstGeom>
          <a:noFill/>
        </p:spPr>
        <p:txBody>
          <a:bodyPr wrap="square" rtlCol="0">
            <a:spAutoFit/>
          </a:bodyPr>
          <a:lstStyle/>
          <a:p>
            <a:r>
              <a:rPr lang="en-GB" sz="2400" b="1" dirty="0" smtClean="0">
                <a:latin typeface="Arial" pitchFamily="34" charset="0"/>
                <a:cs typeface="Arial" pitchFamily="34" charset="0"/>
              </a:rPr>
              <a:t>Water treatment- Final 5 </a:t>
            </a:r>
            <a:endParaRPr lang="en-GB" sz="2400" b="1"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mc:AlternateContent xmlns:mc="http://schemas.openxmlformats.org/markup-compatibility/2006" xmlns:a14="http://schemas.microsoft.com/office/drawing/2010/main">
        <mc:Choice Requires="a14">
          <p:graphicFrame>
            <p:nvGraphicFramePr>
              <p:cNvPr id="8" name="Table 7"/>
              <p:cNvGraphicFramePr>
                <a:graphicFrameLocks noGrp="1"/>
              </p:cNvGraphicFramePr>
              <p:nvPr>
                <p:extLst>
                  <p:ext uri="{D42A27DB-BD31-4B8C-83A1-F6EECF244321}">
                    <p14:modId xmlns:p14="http://schemas.microsoft.com/office/powerpoint/2010/main" val="1214882262"/>
                  </p:ext>
                </p:extLst>
              </p:nvPr>
            </p:nvGraphicFramePr>
            <p:xfrm>
              <a:off x="363631" y="1700809"/>
              <a:ext cx="7237657" cy="4774214"/>
            </p:xfrm>
            <a:graphic>
              <a:graphicData uri="http://schemas.openxmlformats.org/drawingml/2006/table">
                <a:tbl>
                  <a:tblPr firstRow="1" bandRow="1">
                    <a:tableStyleId>{5C22544A-7EE6-4342-B048-85BDC9FD1C3A}</a:tableStyleId>
                  </a:tblPr>
                  <a:tblGrid>
                    <a:gridCol w="1688089"/>
                    <a:gridCol w="1351818"/>
                    <a:gridCol w="1422966"/>
                    <a:gridCol w="1370280"/>
                    <a:gridCol w="1404504"/>
                  </a:tblGrid>
                  <a:tr h="1262341">
                    <a:tc>
                      <a:txBody>
                        <a:bodyPr/>
                        <a:lstStyle/>
                        <a:p>
                          <a:endParaRPr lang="en-GB" dirty="0"/>
                        </a:p>
                      </a:txBody>
                      <a:tcPr/>
                    </a:tc>
                    <a:tc>
                      <a:txBody>
                        <a:bodyPr/>
                        <a:lstStyle/>
                        <a:p>
                          <a:r>
                            <a:rPr lang="en-GB" dirty="0" smtClean="0"/>
                            <a:t>DOC</a:t>
                          </a:r>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EC</a:t>
                          </a:r>
                        </a:p>
                        <a:p>
                          <a:endParaRPr lang="en-GB" dirty="0"/>
                        </a:p>
                      </a:txBody>
                      <a:tcPr/>
                    </a:tc>
                    <a:tc>
                      <a:txBody>
                        <a:bodyPr/>
                        <a:lstStyle/>
                        <a:p>
                          <a:r>
                            <a:rPr lang="en-GB" dirty="0" smtClean="0"/>
                            <a:t>ISS</a:t>
                          </a:r>
                          <a:endParaRPr lang="en-GB" dirty="0"/>
                        </a:p>
                      </a:txBody>
                      <a:tcPr/>
                    </a:tc>
                    <a:tc>
                      <a:txBody>
                        <a:bodyPr/>
                        <a:lstStyle/>
                        <a:p>
                          <a:r>
                            <a:rPr lang="en-GB" dirty="0" smtClean="0"/>
                            <a:t>Membranes</a:t>
                          </a:r>
                          <a:endParaRPr lang="en-GB" dirty="0"/>
                        </a:p>
                      </a:txBody>
                      <a:tcPr/>
                    </a:tc>
                  </a:tr>
                  <a:tr h="708591">
                    <a:tc>
                      <a:txBody>
                        <a:bodyPr/>
                        <a:lstStyle/>
                        <a:p>
                          <a:r>
                            <a:rPr lang="en-GB" dirty="0" smtClean="0"/>
                            <a:t>Resupply</a:t>
                          </a:r>
                          <a:r>
                            <a:rPr lang="en-GB" baseline="0" dirty="0" smtClean="0"/>
                            <a:t> </a:t>
                          </a:r>
                        </a:p>
                        <a:p>
                          <a:r>
                            <a:rPr lang="en-GB" baseline="0" dirty="0" smtClean="0"/>
                            <a:t>(kg/18 months)</a:t>
                          </a:r>
                          <a:endParaRPr lang="en-GB" dirty="0"/>
                        </a:p>
                      </a:txBody>
                      <a:tcPr/>
                    </a:tc>
                    <a:tc>
                      <a:txBody>
                        <a:bodyPr/>
                        <a:lstStyle/>
                        <a:p>
                          <a:pPr algn="r"/>
                          <a:r>
                            <a:rPr lang="en-GB" dirty="0" smtClean="0"/>
                            <a:t>50</a:t>
                          </a:r>
                          <a:endParaRPr lang="en-GB" dirty="0"/>
                        </a:p>
                      </a:txBody>
                      <a:tcPr/>
                    </a:tc>
                    <a:tc>
                      <a:txBody>
                        <a:bodyPr/>
                        <a:lstStyle/>
                        <a:p>
                          <a:pPr algn="r"/>
                          <a:r>
                            <a:rPr lang="en-GB" dirty="0" smtClean="0"/>
                            <a:t>Unknown</a:t>
                          </a:r>
                          <a:endParaRPr lang="en-GB" dirty="0"/>
                        </a:p>
                      </a:txBody>
                      <a:tcPr/>
                    </a:tc>
                    <a:tc>
                      <a:txBody>
                        <a:bodyPr/>
                        <a:lstStyle/>
                        <a:p>
                          <a:pPr algn="r"/>
                          <a:r>
                            <a:rPr lang="en-GB" dirty="0" smtClean="0"/>
                            <a:t>1032</a:t>
                          </a:r>
                          <a:endParaRPr lang="en-GB" dirty="0"/>
                        </a:p>
                      </a:txBody>
                      <a:tcPr/>
                    </a:tc>
                    <a:tc>
                      <a:txBody>
                        <a:bodyPr/>
                        <a:lstStyle/>
                        <a:p>
                          <a:pPr algn="r"/>
                          <a:r>
                            <a:rPr lang="en-GB" dirty="0" smtClean="0"/>
                            <a:t>0</a:t>
                          </a:r>
                          <a:endParaRPr lang="en-GB" dirty="0"/>
                        </a:p>
                      </a:txBody>
                      <a:tcPr/>
                    </a:tc>
                  </a:tr>
                  <a:tr h="624401">
                    <a:tc>
                      <a:txBody>
                        <a:bodyPr/>
                        <a:lstStyle/>
                        <a:p>
                          <a:r>
                            <a:rPr lang="en-GB" dirty="0" smtClean="0"/>
                            <a:t>No. of independent</a:t>
                          </a:r>
                        </a:p>
                        <a:p>
                          <a:r>
                            <a:rPr lang="en-GB" dirty="0" smtClean="0"/>
                            <a:t>units</a:t>
                          </a:r>
                          <a:endParaRPr lang="en-GB" dirty="0"/>
                        </a:p>
                      </a:txBody>
                      <a:tcPr/>
                    </a:tc>
                    <a:tc>
                      <a:txBody>
                        <a:bodyPr/>
                        <a:lstStyle/>
                        <a:p>
                          <a:pPr algn="r"/>
                          <a:r>
                            <a:rPr lang="en-GB" dirty="0" smtClean="0"/>
                            <a:t>3</a:t>
                          </a:r>
                          <a:endParaRPr lang="en-GB" dirty="0"/>
                        </a:p>
                      </a:txBody>
                      <a:tcPr/>
                    </a:tc>
                    <a:tc>
                      <a:txBody>
                        <a:bodyPr/>
                        <a:lstStyle/>
                        <a:p>
                          <a:pPr algn="r"/>
                          <a:r>
                            <a:rPr lang="en-GB" dirty="0" smtClean="0"/>
                            <a:t>1*</a:t>
                          </a:r>
                          <a:endParaRPr lang="en-GB" dirty="0"/>
                        </a:p>
                      </a:txBody>
                      <a:tcPr/>
                    </a:tc>
                    <a:tc>
                      <a:txBody>
                        <a:bodyPr/>
                        <a:lstStyle/>
                        <a:p>
                          <a:pPr algn="r"/>
                          <a:r>
                            <a:rPr lang="en-GB" dirty="0" smtClean="0"/>
                            <a:t>4</a:t>
                          </a:r>
                          <a:endParaRPr lang="en-GB" dirty="0"/>
                        </a:p>
                      </a:txBody>
                      <a:tcPr/>
                    </a:tc>
                    <a:tc>
                      <a:txBody>
                        <a:bodyPr/>
                        <a:lstStyle/>
                        <a:p>
                          <a:pPr algn="r"/>
                          <a:r>
                            <a:rPr lang="en-GB" dirty="0" smtClean="0"/>
                            <a:t>3*</a:t>
                          </a:r>
                          <a:endParaRPr lang="en-GB" dirty="0"/>
                        </a:p>
                      </a:txBody>
                      <a:tcPr/>
                    </a:tc>
                  </a:tr>
                  <a:tr h="624401">
                    <a:tc>
                      <a:txBody>
                        <a:bodyPr/>
                        <a:lstStyle/>
                        <a:p>
                          <a:r>
                            <a:rPr lang="en-GB" dirty="0" smtClean="0"/>
                            <a:t>Feed streams</a:t>
                          </a:r>
                          <a:endParaRPr lang="en-GB" dirty="0"/>
                        </a:p>
                      </a:txBody>
                      <a:tcPr/>
                    </a:tc>
                    <a:tc>
                      <a:txBody>
                        <a:bodyPr/>
                        <a:lstStyle/>
                        <a:p>
                          <a:pPr algn="r"/>
                          <a:r>
                            <a:rPr lang="en-GB" dirty="0" smtClean="0"/>
                            <a:t>2</a:t>
                          </a:r>
                          <a:endParaRPr lang="en-GB" dirty="0"/>
                        </a:p>
                      </a:txBody>
                      <a:tcPr/>
                    </a:tc>
                    <a:tc>
                      <a:txBody>
                        <a:bodyPr/>
                        <a:lstStyle/>
                        <a:p>
                          <a:pPr algn="r"/>
                          <a:r>
                            <a:rPr lang="en-GB" dirty="0" smtClean="0"/>
                            <a:t>1</a:t>
                          </a:r>
                          <a:endParaRPr lang="en-GB" dirty="0"/>
                        </a:p>
                      </a:txBody>
                      <a:tcPr/>
                    </a:tc>
                    <a:tc>
                      <a:txBody>
                        <a:bodyPr/>
                        <a:lstStyle/>
                        <a:p>
                          <a:pPr algn="r"/>
                          <a:r>
                            <a:rPr lang="en-GB" dirty="0" smtClean="0"/>
                            <a:t>2</a:t>
                          </a:r>
                          <a:endParaRPr lang="en-GB" dirty="0"/>
                        </a:p>
                      </a:txBody>
                      <a:tcPr/>
                    </a:tc>
                    <a:tc>
                      <a:txBody>
                        <a:bodyPr/>
                        <a:lstStyle/>
                        <a:p>
                          <a:pPr algn="r"/>
                          <a:r>
                            <a:rPr lang="en-GB" dirty="0" smtClean="0"/>
                            <a:t>1</a:t>
                          </a:r>
                          <a:endParaRPr lang="en-GB" dirty="0"/>
                        </a:p>
                      </a:txBody>
                      <a:tcPr/>
                    </a:tc>
                  </a:tr>
                  <a:tr h="624401">
                    <a:tc>
                      <a:txBody>
                        <a:bodyPr/>
                        <a:lstStyle/>
                        <a:p>
                          <a:r>
                            <a:rPr lang="en-GB" dirty="0" smtClean="0"/>
                            <a:t>Recovery rate (%)</a:t>
                          </a:r>
                          <a:endParaRPr lang="en-GB" dirty="0"/>
                        </a:p>
                      </a:txBody>
                      <a:tcPr/>
                    </a:tc>
                    <a:tc>
                      <a:txBody>
                        <a:bodyPr/>
                        <a:lstStyle/>
                        <a:p>
                          <a:pPr algn="r"/>
                          <a:r>
                            <a:rPr lang="en-GB" dirty="0" smtClean="0"/>
                            <a:t>92</a:t>
                          </a:r>
                          <a:endParaRPr lang="en-GB" dirty="0"/>
                        </a:p>
                      </a:txBody>
                      <a:tcPr/>
                    </a:tc>
                    <a:tc>
                      <a:txBody>
                        <a:bodyPr/>
                        <a:lstStyle/>
                        <a:p>
                          <a:pPr algn="r"/>
                          <a:r>
                            <a:rPr lang="en-GB" dirty="0" smtClean="0"/>
                            <a:t>-</a:t>
                          </a:r>
                          <a:endParaRPr lang="en-GB" dirty="0"/>
                        </a:p>
                      </a:txBody>
                      <a:tcPr/>
                    </a:tc>
                    <a:tc>
                      <a:txBody>
                        <a:bodyPr/>
                        <a:lstStyle/>
                        <a:p>
                          <a:pPr algn="r"/>
                          <a:r>
                            <a:rPr lang="en-GB" dirty="0" smtClean="0"/>
                            <a:t>99</a:t>
                          </a:r>
                          <a:endParaRPr lang="en-GB" dirty="0"/>
                        </a:p>
                      </a:txBody>
                      <a:tcPr/>
                    </a:tc>
                    <a:tc>
                      <a:txBody>
                        <a:bodyPr/>
                        <a:lstStyle/>
                        <a:p>
                          <a:pPr algn="r"/>
                          <a14:m>
                            <m:oMath xmlns:m="http://schemas.openxmlformats.org/officeDocument/2006/math">
                              <m:r>
                                <a:rPr lang="en-GB" i="1" smtClean="0">
                                  <a:latin typeface="Cambria Math"/>
                                  <a:ea typeface="Cambria Math"/>
                                </a:rPr>
                                <m:t>~</m:t>
                              </m:r>
                            </m:oMath>
                          </a14:m>
                          <a:r>
                            <a:rPr lang="en-GB" dirty="0" smtClean="0"/>
                            <a:t>90</a:t>
                          </a:r>
                          <a:endParaRPr lang="en-GB" dirty="0"/>
                        </a:p>
                      </a:txBody>
                      <a:tcPr/>
                    </a:tc>
                  </a:tr>
                  <a:tr h="624401">
                    <a:tc>
                      <a:txBody>
                        <a:bodyPr/>
                        <a:lstStyle/>
                        <a:p>
                          <a:r>
                            <a:rPr lang="en-GB" dirty="0" err="1" smtClean="0"/>
                            <a:t>Maintanence</a:t>
                          </a:r>
                          <a:endParaRPr lang="en-GB" dirty="0"/>
                        </a:p>
                      </a:txBody>
                      <a:tcPr/>
                    </a:tc>
                    <a:tc>
                      <a:txBody>
                        <a:bodyPr/>
                        <a:lstStyle/>
                        <a:p>
                          <a:pPr algn="r"/>
                          <a:r>
                            <a:rPr lang="en-GB" dirty="0" smtClean="0"/>
                            <a:t>Unknown</a:t>
                          </a:r>
                          <a:endParaRPr lang="en-GB" dirty="0"/>
                        </a:p>
                      </a:txBody>
                      <a:tcPr/>
                    </a:tc>
                    <a:tc>
                      <a:txBody>
                        <a:bodyPr/>
                        <a:lstStyle/>
                        <a:p>
                          <a:pPr algn="r"/>
                          <a:r>
                            <a:rPr lang="en-GB" dirty="0" smtClean="0"/>
                            <a:t>-</a:t>
                          </a:r>
                          <a:endParaRPr lang="en-GB" dirty="0"/>
                        </a:p>
                      </a:txBody>
                      <a:tcPr/>
                    </a:tc>
                    <a:tc>
                      <a:txBody>
                        <a:bodyPr/>
                        <a:lstStyle/>
                        <a:p>
                          <a:pPr algn="r"/>
                          <a:r>
                            <a:rPr lang="en-GB" dirty="0" smtClean="0"/>
                            <a:t>50 days</a:t>
                          </a:r>
                          <a:endParaRPr lang="en-GB" dirty="0"/>
                        </a:p>
                      </a:txBody>
                      <a:tcPr/>
                    </a:tc>
                    <a:tc>
                      <a:txBody>
                        <a:bodyPr/>
                        <a:lstStyle/>
                        <a:p>
                          <a:pPr algn="r"/>
                          <a:r>
                            <a:rPr lang="en-GB" dirty="0" smtClean="0"/>
                            <a:t>&gt;18 months</a:t>
                          </a:r>
                          <a:endParaRPr lang="en-GB" dirty="0"/>
                        </a:p>
                      </a:txBody>
                      <a:tcPr/>
                    </a:tc>
                  </a:tr>
                </a:tbl>
              </a:graphicData>
            </a:graphic>
          </p:graphicFrame>
        </mc:Choice>
        <mc:Fallback xmlns="">
          <p:graphicFrame>
            <p:nvGraphicFramePr>
              <p:cNvPr id="8" name="Table 7"/>
              <p:cNvGraphicFramePr>
                <a:graphicFrameLocks noGrp="1"/>
              </p:cNvGraphicFramePr>
              <p:nvPr>
                <p:extLst>
                  <p:ext uri="{D42A27DB-BD31-4B8C-83A1-F6EECF244321}">
                    <p14:modId xmlns:p14="http://schemas.microsoft.com/office/powerpoint/2010/main" val="1214882262"/>
                  </p:ext>
                </p:extLst>
              </p:nvPr>
            </p:nvGraphicFramePr>
            <p:xfrm>
              <a:off x="363631" y="1700809"/>
              <a:ext cx="7237657" cy="4774214"/>
            </p:xfrm>
            <a:graphic>
              <a:graphicData uri="http://schemas.openxmlformats.org/drawingml/2006/table">
                <a:tbl>
                  <a:tblPr firstRow="1" bandRow="1">
                    <a:tableStyleId>{5C22544A-7EE6-4342-B048-85BDC9FD1C3A}</a:tableStyleId>
                  </a:tblPr>
                  <a:tblGrid>
                    <a:gridCol w="1688089"/>
                    <a:gridCol w="1351818"/>
                    <a:gridCol w="1422966"/>
                    <a:gridCol w="1370280"/>
                    <a:gridCol w="1404504"/>
                  </a:tblGrid>
                  <a:tr h="1262341">
                    <a:tc>
                      <a:txBody>
                        <a:bodyPr/>
                        <a:lstStyle/>
                        <a:p>
                          <a:endParaRPr lang="en-GB" dirty="0"/>
                        </a:p>
                      </a:txBody>
                      <a:tcPr/>
                    </a:tc>
                    <a:tc>
                      <a:txBody>
                        <a:bodyPr/>
                        <a:lstStyle/>
                        <a:p>
                          <a:r>
                            <a:rPr lang="en-GB" dirty="0" smtClean="0"/>
                            <a:t>DOC</a:t>
                          </a:r>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EC</a:t>
                          </a:r>
                        </a:p>
                        <a:p>
                          <a:endParaRPr lang="en-GB" dirty="0"/>
                        </a:p>
                      </a:txBody>
                      <a:tcPr/>
                    </a:tc>
                    <a:tc>
                      <a:txBody>
                        <a:bodyPr/>
                        <a:lstStyle/>
                        <a:p>
                          <a:r>
                            <a:rPr lang="en-GB" dirty="0" smtClean="0"/>
                            <a:t>ISS</a:t>
                          </a:r>
                          <a:endParaRPr lang="en-GB" dirty="0"/>
                        </a:p>
                      </a:txBody>
                      <a:tcPr/>
                    </a:tc>
                    <a:tc>
                      <a:txBody>
                        <a:bodyPr/>
                        <a:lstStyle/>
                        <a:p>
                          <a:r>
                            <a:rPr lang="en-GB" dirty="0" smtClean="0"/>
                            <a:t>Membranes</a:t>
                          </a:r>
                          <a:endParaRPr lang="en-GB" dirty="0"/>
                        </a:p>
                      </a:txBody>
                      <a:tcPr/>
                    </a:tc>
                  </a:tr>
                  <a:tr h="708591">
                    <a:tc>
                      <a:txBody>
                        <a:bodyPr/>
                        <a:lstStyle/>
                        <a:p>
                          <a:r>
                            <a:rPr lang="en-GB" dirty="0" smtClean="0"/>
                            <a:t>Resupply</a:t>
                          </a:r>
                          <a:r>
                            <a:rPr lang="en-GB" baseline="0" dirty="0" smtClean="0"/>
                            <a:t> </a:t>
                          </a:r>
                        </a:p>
                        <a:p>
                          <a:r>
                            <a:rPr lang="en-GB" baseline="0" dirty="0" smtClean="0"/>
                            <a:t>(kg/18 months)</a:t>
                          </a:r>
                          <a:endParaRPr lang="en-GB" dirty="0"/>
                        </a:p>
                      </a:txBody>
                      <a:tcPr/>
                    </a:tc>
                    <a:tc>
                      <a:txBody>
                        <a:bodyPr/>
                        <a:lstStyle/>
                        <a:p>
                          <a:pPr algn="r"/>
                          <a:r>
                            <a:rPr lang="en-GB" dirty="0" smtClean="0"/>
                            <a:t>50</a:t>
                          </a:r>
                          <a:endParaRPr lang="en-GB" dirty="0"/>
                        </a:p>
                      </a:txBody>
                      <a:tcPr/>
                    </a:tc>
                    <a:tc>
                      <a:txBody>
                        <a:bodyPr/>
                        <a:lstStyle/>
                        <a:p>
                          <a:pPr algn="r"/>
                          <a:r>
                            <a:rPr lang="en-GB" dirty="0" smtClean="0"/>
                            <a:t>Unknown</a:t>
                          </a:r>
                          <a:endParaRPr lang="en-GB" dirty="0"/>
                        </a:p>
                      </a:txBody>
                      <a:tcPr/>
                    </a:tc>
                    <a:tc>
                      <a:txBody>
                        <a:bodyPr/>
                        <a:lstStyle/>
                        <a:p>
                          <a:pPr algn="r"/>
                          <a:r>
                            <a:rPr lang="en-GB" dirty="0" smtClean="0"/>
                            <a:t>1032</a:t>
                          </a:r>
                          <a:endParaRPr lang="en-GB" dirty="0"/>
                        </a:p>
                      </a:txBody>
                      <a:tcPr/>
                    </a:tc>
                    <a:tc>
                      <a:txBody>
                        <a:bodyPr/>
                        <a:lstStyle/>
                        <a:p>
                          <a:pPr algn="r"/>
                          <a:r>
                            <a:rPr lang="en-GB" dirty="0" smtClean="0"/>
                            <a:t>0</a:t>
                          </a:r>
                          <a:endParaRPr lang="en-GB" dirty="0"/>
                        </a:p>
                      </a:txBody>
                      <a:tcPr/>
                    </a:tc>
                  </a:tr>
                  <a:tr h="914400">
                    <a:tc>
                      <a:txBody>
                        <a:bodyPr/>
                        <a:lstStyle/>
                        <a:p>
                          <a:r>
                            <a:rPr lang="en-GB" dirty="0" smtClean="0"/>
                            <a:t>No. of independent</a:t>
                          </a:r>
                        </a:p>
                        <a:p>
                          <a:r>
                            <a:rPr lang="en-GB" dirty="0" smtClean="0"/>
                            <a:t>units</a:t>
                          </a:r>
                          <a:endParaRPr lang="en-GB" dirty="0"/>
                        </a:p>
                      </a:txBody>
                      <a:tcPr/>
                    </a:tc>
                    <a:tc>
                      <a:txBody>
                        <a:bodyPr/>
                        <a:lstStyle/>
                        <a:p>
                          <a:pPr algn="r"/>
                          <a:r>
                            <a:rPr lang="en-GB" dirty="0" smtClean="0"/>
                            <a:t>3</a:t>
                          </a:r>
                          <a:endParaRPr lang="en-GB" dirty="0"/>
                        </a:p>
                      </a:txBody>
                      <a:tcPr/>
                    </a:tc>
                    <a:tc>
                      <a:txBody>
                        <a:bodyPr/>
                        <a:lstStyle/>
                        <a:p>
                          <a:pPr algn="r"/>
                          <a:r>
                            <a:rPr lang="en-GB" dirty="0" smtClean="0"/>
                            <a:t>1*</a:t>
                          </a:r>
                          <a:endParaRPr lang="en-GB" dirty="0"/>
                        </a:p>
                      </a:txBody>
                      <a:tcPr/>
                    </a:tc>
                    <a:tc>
                      <a:txBody>
                        <a:bodyPr/>
                        <a:lstStyle/>
                        <a:p>
                          <a:pPr algn="r"/>
                          <a:r>
                            <a:rPr lang="en-GB" dirty="0" smtClean="0"/>
                            <a:t>4</a:t>
                          </a:r>
                          <a:endParaRPr lang="en-GB" dirty="0"/>
                        </a:p>
                      </a:txBody>
                      <a:tcPr/>
                    </a:tc>
                    <a:tc>
                      <a:txBody>
                        <a:bodyPr/>
                        <a:lstStyle/>
                        <a:p>
                          <a:pPr algn="r"/>
                          <a:r>
                            <a:rPr lang="en-GB" dirty="0" smtClean="0"/>
                            <a:t>3*</a:t>
                          </a:r>
                          <a:endParaRPr lang="en-GB" dirty="0"/>
                        </a:p>
                      </a:txBody>
                      <a:tcPr/>
                    </a:tc>
                  </a:tr>
                  <a:tr h="624401">
                    <a:tc>
                      <a:txBody>
                        <a:bodyPr/>
                        <a:lstStyle/>
                        <a:p>
                          <a:r>
                            <a:rPr lang="en-GB" dirty="0" smtClean="0"/>
                            <a:t>Feed streams</a:t>
                          </a:r>
                          <a:endParaRPr lang="en-GB" dirty="0"/>
                        </a:p>
                      </a:txBody>
                      <a:tcPr/>
                    </a:tc>
                    <a:tc>
                      <a:txBody>
                        <a:bodyPr/>
                        <a:lstStyle/>
                        <a:p>
                          <a:pPr algn="r"/>
                          <a:r>
                            <a:rPr lang="en-GB" dirty="0" smtClean="0"/>
                            <a:t>2</a:t>
                          </a:r>
                          <a:endParaRPr lang="en-GB" dirty="0"/>
                        </a:p>
                      </a:txBody>
                      <a:tcPr/>
                    </a:tc>
                    <a:tc>
                      <a:txBody>
                        <a:bodyPr/>
                        <a:lstStyle/>
                        <a:p>
                          <a:pPr algn="r"/>
                          <a:r>
                            <a:rPr lang="en-GB" dirty="0" smtClean="0"/>
                            <a:t>1</a:t>
                          </a:r>
                          <a:endParaRPr lang="en-GB" dirty="0"/>
                        </a:p>
                      </a:txBody>
                      <a:tcPr/>
                    </a:tc>
                    <a:tc>
                      <a:txBody>
                        <a:bodyPr/>
                        <a:lstStyle/>
                        <a:p>
                          <a:pPr algn="r"/>
                          <a:r>
                            <a:rPr lang="en-GB" dirty="0" smtClean="0"/>
                            <a:t>2</a:t>
                          </a:r>
                          <a:endParaRPr lang="en-GB" dirty="0"/>
                        </a:p>
                      </a:txBody>
                      <a:tcPr/>
                    </a:tc>
                    <a:tc>
                      <a:txBody>
                        <a:bodyPr/>
                        <a:lstStyle/>
                        <a:p>
                          <a:pPr algn="r"/>
                          <a:r>
                            <a:rPr lang="en-GB" dirty="0" smtClean="0"/>
                            <a:t>1</a:t>
                          </a:r>
                          <a:endParaRPr lang="en-GB" dirty="0"/>
                        </a:p>
                      </a:txBody>
                      <a:tcPr/>
                    </a:tc>
                  </a:tr>
                  <a:tr h="640080">
                    <a:tc>
                      <a:txBody>
                        <a:bodyPr/>
                        <a:lstStyle/>
                        <a:p>
                          <a:r>
                            <a:rPr lang="en-GB" dirty="0" smtClean="0"/>
                            <a:t>Recovery rate (%)</a:t>
                          </a:r>
                          <a:endParaRPr lang="en-GB" dirty="0"/>
                        </a:p>
                      </a:txBody>
                      <a:tcPr/>
                    </a:tc>
                    <a:tc>
                      <a:txBody>
                        <a:bodyPr/>
                        <a:lstStyle/>
                        <a:p>
                          <a:pPr algn="r"/>
                          <a:r>
                            <a:rPr lang="en-GB" dirty="0" smtClean="0"/>
                            <a:t>92</a:t>
                          </a:r>
                          <a:endParaRPr lang="en-GB" dirty="0"/>
                        </a:p>
                      </a:txBody>
                      <a:tcPr/>
                    </a:tc>
                    <a:tc>
                      <a:txBody>
                        <a:bodyPr/>
                        <a:lstStyle/>
                        <a:p>
                          <a:pPr algn="r"/>
                          <a:r>
                            <a:rPr lang="en-GB" dirty="0" smtClean="0"/>
                            <a:t>-</a:t>
                          </a:r>
                          <a:endParaRPr lang="en-GB" dirty="0"/>
                        </a:p>
                      </a:txBody>
                      <a:tcPr/>
                    </a:tc>
                    <a:tc>
                      <a:txBody>
                        <a:bodyPr/>
                        <a:lstStyle/>
                        <a:p>
                          <a:pPr algn="r"/>
                          <a:r>
                            <a:rPr lang="en-GB" dirty="0" smtClean="0"/>
                            <a:t>99</a:t>
                          </a:r>
                          <a:endParaRPr lang="en-GB" dirty="0"/>
                        </a:p>
                      </a:txBody>
                      <a:tcPr/>
                    </a:tc>
                    <a:tc>
                      <a:txBody>
                        <a:bodyPr/>
                        <a:lstStyle/>
                        <a:p>
                          <a:endParaRPr lang="en-US"/>
                        </a:p>
                      </a:txBody>
                      <a:tcPr>
                        <a:blipFill rotWithShape="1">
                          <a:blip r:embed="rId3"/>
                          <a:stretch>
                            <a:fillRect l="-416522" t="-553333" b="-98095"/>
                          </a:stretch>
                        </a:blipFill>
                      </a:tcPr>
                    </a:tc>
                  </a:tr>
                  <a:tr h="624401">
                    <a:tc>
                      <a:txBody>
                        <a:bodyPr/>
                        <a:lstStyle/>
                        <a:p>
                          <a:r>
                            <a:rPr lang="en-GB" dirty="0" err="1" smtClean="0"/>
                            <a:t>Maintanence</a:t>
                          </a:r>
                          <a:endParaRPr lang="en-GB" dirty="0"/>
                        </a:p>
                      </a:txBody>
                      <a:tcPr/>
                    </a:tc>
                    <a:tc>
                      <a:txBody>
                        <a:bodyPr/>
                        <a:lstStyle/>
                        <a:p>
                          <a:pPr algn="r"/>
                          <a:r>
                            <a:rPr lang="en-GB" dirty="0" smtClean="0"/>
                            <a:t>Unknown</a:t>
                          </a:r>
                          <a:endParaRPr lang="en-GB" dirty="0"/>
                        </a:p>
                      </a:txBody>
                      <a:tcPr/>
                    </a:tc>
                    <a:tc>
                      <a:txBody>
                        <a:bodyPr/>
                        <a:lstStyle/>
                        <a:p>
                          <a:pPr algn="r"/>
                          <a:r>
                            <a:rPr lang="en-GB" dirty="0" smtClean="0"/>
                            <a:t>-</a:t>
                          </a:r>
                          <a:endParaRPr lang="en-GB" dirty="0"/>
                        </a:p>
                      </a:txBody>
                      <a:tcPr/>
                    </a:tc>
                    <a:tc>
                      <a:txBody>
                        <a:bodyPr/>
                        <a:lstStyle/>
                        <a:p>
                          <a:pPr algn="r"/>
                          <a:r>
                            <a:rPr lang="en-GB" dirty="0" smtClean="0"/>
                            <a:t>50 days</a:t>
                          </a:r>
                          <a:endParaRPr lang="en-GB" dirty="0"/>
                        </a:p>
                      </a:txBody>
                      <a:tcPr/>
                    </a:tc>
                    <a:tc>
                      <a:txBody>
                        <a:bodyPr/>
                        <a:lstStyle/>
                        <a:p>
                          <a:pPr algn="r"/>
                          <a:r>
                            <a:rPr lang="en-GB" dirty="0" smtClean="0"/>
                            <a:t>&gt;18 months</a:t>
                          </a:r>
                          <a:endParaRPr lang="en-GB" dirty="0"/>
                        </a:p>
                      </a:txBody>
                      <a:tcPr/>
                    </a:tc>
                  </a:tr>
                </a:tbl>
              </a:graphicData>
            </a:graphic>
          </p:graphicFrame>
        </mc:Fallback>
      </mc:AlternateContent>
      <p:sp>
        <p:nvSpPr>
          <p:cNvPr id="15" name="Flowchart: Manual Operation 14"/>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6389390" y="116633"/>
            <a:ext cx="1152128" cy="461665"/>
          </a:xfrm>
          <a:prstGeom prst="rect">
            <a:avLst/>
          </a:prstGeom>
          <a:noFill/>
        </p:spPr>
        <p:txBody>
          <a:bodyPr wrap="square" rtlCol="0">
            <a:spAutoFit/>
          </a:bodyPr>
          <a:lstStyle/>
          <a:p>
            <a:r>
              <a:rPr lang="en-GB" sz="1200" b="1" dirty="0">
                <a:latin typeface="Arial" pitchFamily="34" charset="0"/>
                <a:cs typeface="Arial" pitchFamily="34" charset="0"/>
              </a:rPr>
              <a:t>4</a:t>
            </a:r>
            <a:r>
              <a:rPr lang="en-GB" sz="1200" b="1" dirty="0" smtClean="0">
                <a:latin typeface="Arial" pitchFamily="34" charset="0"/>
                <a:cs typeface="Arial" pitchFamily="34" charset="0"/>
              </a:rPr>
              <a:t>. Water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17" name="Flowchart: Manual Operation 16"/>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Tree>
    <p:extLst>
      <p:ext uri="{BB962C8B-B14F-4D97-AF65-F5344CB8AC3E}">
        <p14:creationId xmlns:p14="http://schemas.microsoft.com/office/powerpoint/2010/main" val="428216996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4" name="TextBox 3"/>
          <p:cNvSpPr txBox="1"/>
          <p:nvPr/>
        </p:nvSpPr>
        <p:spPr>
          <a:xfrm>
            <a:off x="77686" y="965919"/>
            <a:ext cx="8712968" cy="461665"/>
          </a:xfrm>
          <a:prstGeom prst="rect">
            <a:avLst/>
          </a:prstGeom>
          <a:noFill/>
        </p:spPr>
        <p:txBody>
          <a:bodyPr wrap="square" rtlCol="0">
            <a:spAutoFit/>
          </a:bodyPr>
          <a:lstStyle/>
          <a:p>
            <a:r>
              <a:rPr lang="en-GB" sz="2400" b="1" dirty="0" smtClean="0">
                <a:latin typeface="Arial" pitchFamily="34" charset="0"/>
                <a:cs typeface="Arial" pitchFamily="34" charset="0"/>
              </a:rPr>
              <a:t>Water treatment- Final 5 </a:t>
            </a:r>
            <a:endParaRPr lang="en-GB" sz="2400" b="1"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mc:AlternateContent xmlns:mc="http://schemas.openxmlformats.org/markup-compatibility/2006" xmlns:a14="http://schemas.microsoft.com/office/drawing/2010/main">
        <mc:Choice Requires="a14">
          <p:graphicFrame>
            <p:nvGraphicFramePr>
              <p:cNvPr id="8" name="Table 7"/>
              <p:cNvGraphicFramePr>
                <a:graphicFrameLocks noGrp="1"/>
              </p:cNvGraphicFramePr>
              <p:nvPr>
                <p:extLst>
                  <p:ext uri="{D42A27DB-BD31-4B8C-83A1-F6EECF244321}">
                    <p14:modId xmlns:p14="http://schemas.microsoft.com/office/powerpoint/2010/main" val="2799996450"/>
                  </p:ext>
                </p:extLst>
              </p:nvPr>
            </p:nvGraphicFramePr>
            <p:xfrm>
              <a:off x="363631" y="1700809"/>
              <a:ext cx="7237657" cy="4774214"/>
            </p:xfrm>
            <a:graphic>
              <a:graphicData uri="http://schemas.openxmlformats.org/drawingml/2006/table">
                <a:tbl>
                  <a:tblPr firstRow="1" bandRow="1">
                    <a:tableStyleId>{5C22544A-7EE6-4342-B048-85BDC9FD1C3A}</a:tableStyleId>
                  </a:tblPr>
                  <a:tblGrid>
                    <a:gridCol w="1688089"/>
                    <a:gridCol w="1351818"/>
                    <a:gridCol w="1422966"/>
                    <a:gridCol w="1370280"/>
                    <a:gridCol w="1404504"/>
                  </a:tblGrid>
                  <a:tr h="1262341">
                    <a:tc>
                      <a:txBody>
                        <a:bodyPr/>
                        <a:lstStyle/>
                        <a:p>
                          <a:endParaRPr lang="en-GB" dirty="0"/>
                        </a:p>
                      </a:txBody>
                      <a:tcPr/>
                    </a:tc>
                    <a:tc>
                      <a:txBody>
                        <a:bodyPr/>
                        <a:lstStyle/>
                        <a:p>
                          <a:r>
                            <a:rPr lang="en-GB" dirty="0" smtClean="0"/>
                            <a:t>DOC</a:t>
                          </a:r>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EC</a:t>
                          </a:r>
                        </a:p>
                        <a:p>
                          <a:endParaRPr lang="en-GB" dirty="0"/>
                        </a:p>
                      </a:txBody>
                      <a:tcPr/>
                    </a:tc>
                    <a:tc>
                      <a:txBody>
                        <a:bodyPr/>
                        <a:lstStyle/>
                        <a:p>
                          <a:r>
                            <a:rPr lang="en-GB" dirty="0" smtClean="0"/>
                            <a:t>ISS</a:t>
                          </a:r>
                          <a:endParaRPr lang="en-GB" dirty="0"/>
                        </a:p>
                      </a:txBody>
                      <a:tcPr/>
                    </a:tc>
                    <a:tc>
                      <a:txBody>
                        <a:bodyPr/>
                        <a:lstStyle/>
                        <a:p>
                          <a:r>
                            <a:rPr lang="en-GB" dirty="0" smtClean="0"/>
                            <a:t>Membranes</a:t>
                          </a:r>
                          <a:endParaRPr lang="en-GB" dirty="0"/>
                        </a:p>
                      </a:txBody>
                      <a:tcPr/>
                    </a:tc>
                  </a:tr>
                  <a:tr h="708591">
                    <a:tc>
                      <a:txBody>
                        <a:bodyPr/>
                        <a:lstStyle/>
                        <a:p>
                          <a:r>
                            <a:rPr lang="en-GB" dirty="0" smtClean="0"/>
                            <a:t>Resupply</a:t>
                          </a:r>
                          <a:r>
                            <a:rPr lang="en-GB" baseline="0" dirty="0" smtClean="0"/>
                            <a:t> </a:t>
                          </a:r>
                        </a:p>
                        <a:p>
                          <a:r>
                            <a:rPr lang="en-GB" baseline="0" dirty="0" smtClean="0"/>
                            <a:t>(kg/18 months)</a:t>
                          </a:r>
                          <a:endParaRPr lang="en-GB" dirty="0"/>
                        </a:p>
                      </a:txBody>
                      <a:tcPr/>
                    </a:tc>
                    <a:tc>
                      <a:txBody>
                        <a:bodyPr/>
                        <a:lstStyle/>
                        <a:p>
                          <a:pPr algn="r"/>
                          <a:r>
                            <a:rPr lang="en-GB" dirty="0" smtClean="0"/>
                            <a:t>50</a:t>
                          </a:r>
                          <a:endParaRPr lang="en-GB" dirty="0"/>
                        </a:p>
                      </a:txBody>
                      <a:tcPr>
                        <a:solidFill>
                          <a:srgbClr val="FFFF00"/>
                        </a:solidFill>
                      </a:tcPr>
                    </a:tc>
                    <a:tc>
                      <a:txBody>
                        <a:bodyPr/>
                        <a:lstStyle/>
                        <a:p>
                          <a:pPr algn="r"/>
                          <a:r>
                            <a:rPr lang="en-GB" dirty="0" smtClean="0"/>
                            <a:t>Unknown</a:t>
                          </a:r>
                          <a:endParaRPr lang="en-GB" dirty="0"/>
                        </a:p>
                      </a:txBody>
                      <a:tcPr/>
                    </a:tc>
                    <a:tc>
                      <a:txBody>
                        <a:bodyPr/>
                        <a:lstStyle/>
                        <a:p>
                          <a:pPr algn="r"/>
                          <a:r>
                            <a:rPr lang="en-GB" dirty="0" smtClean="0"/>
                            <a:t>1032</a:t>
                          </a:r>
                          <a:endParaRPr lang="en-GB" dirty="0"/>
                        </a:p>
                      </a:txBody>
                      <a:tcPr>
                        <a:solidFill>
                          <a:srgbClr val="FFFF00"/>
                        </a:solidFill>
                      </a:tcPr>
                    </a:tc>
                    <a:tc>
                      <a:txBody>
                        <a:bodyPr/>
                        <a:lstStyle/>
                        <a:p>
                          <a:pPr algn="r"/>
                          <a:r>
                            <a:rPr lang="en-GB" dirty="0" smtClean="0"/>
                            <a:t>0</a:t>
                          </a:r>
                          <a:endParaRPr lang="en-GB" dirty="0"/>
                        </a:p>
                      </a:txBody>
                      <a:tcPr/>
                    </a:tc>
                  </a:tr>
                  <a:tr h="624401">
                    <a:tc>
                      <a:txBody>
                        <a:bodyPr/>
                        <a:lstStyle/>
                        <a:p>
                          <a:r>
                            <a:rPr lang="en-GB" dirty="0" smtClean="0"/>
                            <a:t>No. of independent</a:t>
                          </a:r>
                        </a:p>
                        <a:p>
                          <a:r>
                            <a:rPr lang="en-GB" dirty="0" smtClean="0"/>
                            <a:t>units</a:t>
                          </a:r>
                          <a:endParaRPr lang="en-GB" dirty="0"/>
                        </a:p>
                      </a:txBody>
                      <a:tcPr/>
                    </a:tc>
                    <a:tc>
                      <a:txBody>
                        <a:bodyPr/>
                        <a:lstStyle/>
                        <a:p>
                          <a:pPr algn="r"/>
                          <a:r>
                            <a:rPr lang="en-GB" dirty="0" smtClean="0"/>
                            <a:t>3</a:t>
                          </a:r>
                          <a:endParaRPr lang="en-GB" dirty="0"/>
                        </a:p>
                      </a:txBody>
                      <a:tcPr>
                        <a:solidFill>
                          <a:srgbClr val="FFFF00"/>
                        </a:solidFill>
                      </a:tcPr>
                    </a:tc>
                    <a:tc>
                      <a:txBody>
                        <a:bodyPr/>
                        <a:lstStyle/>
                        <a:p>
                          <a:pPr algn="r"/>
                          <a:r>
                            <a:rPr lang="en-GB" dirty="0" smtClean="0"/>
                            <a:t>1*</a:t>
                          </a:r>
                          <a:endParaRPr lang="en-GB" dirty="0"/>
                        </a:p>
                      </a:txBody>
                      <a:tcPr/>
                    </a:tc>
                    <a:tc>
                      <a:txBody>
                        <a:bodyPr/>
                        <a:lstStyle/>
                        <a:p>
                          <a:pPr algn="r"/>
                          <a:r>
                            <a:rPr lang="en-GB" dirty="0" smtClean="0"/>
                            <a:t>4</a:t>
                          </a:r>
                          <a:endParaRPr lang="en-GB" dirty="0"/>
                        </a:p>
                      </a:txBody>
                      <a:tcPr>
                        <a:solidFill>
                          <a:srgbClr val="FFFF00"/>
                        </a:solidFill>
                      </a:tcPr>
                    </a:tc>
                    <a:tc>
                      <a:txBody>
                        <a:bodyPr/>
                        <a:lstStyle/>
                        <a:p>
                          <a:pPr algn="r"/>
                          <a:r>
                            <a:rPr lang="en-GB" dirty="0" smtClean="0"/>
                            <a:t>3*</a:t>
                          </a:r>
                          <a:endParaRPr lang="en-GB" dirty="0"/>
                        </a:p>
                      </a:txBody>
                      <a:tcPr/>
                    </a:tc>
                  </a:tr>
                  <a:tr h="624401">
                    <a:tc>
                      <a:txBody>
                        <a:bodyPr/>
                        <a:lstStyle/>
                        <a:p>
                          <a:r>
                            <a:rPr lang="en-GB" dirty="0" smtClean="0"/>
                            <a:t>Feed streams</a:t>
                          </a:r>
                          <a:endParaRPr lang="en-GB" dirty="0"/>
                        </a:p>
                      </a:txBody>
                      <a:tcPr/>
                    </a:tc>
                    <a:tc>
                      <a:txBody>
                        <a:bodyPr/>
                        <a:lstStyle/>
                        <a:p>
                          <a:pPr algn="r"/>
                          <a:r>
                            <a:rPr lang="en-GB" dirty="0" smtClean="0"/>
                            <a:t>2</a:t>
                          </a:r>
                          <a:endParaRPr lang="en-GB" dirty="0"/>
                        </a:p>
                      </a:txBody>
                      <a:tcPr>
                        <a:solidFill>
                          <a:srgbClr val="FFFF00"/>
                        </a:solidFill>
                      </a:tcPr>
                    </a:tc>
                    <a:tc>
                      <a:txBody>
                        <a:bodyPr/>
                        <a:lstStyle/>
                        <a:p>
                          <a:pPr algn="r"/>
                          <a:r>
                            <a:rPr lang="en-GB" dirty="0" smtClean="0"/>
                            <a:t>1</a:t>
                          </a:r>
                          <a:endParaRPr lang="en-GB" dirty="0"/>
                        </a:p>
                      </a:txBody>
                      <a:tcPr/>
                    </a:tc>
                    <a:tc>
                      <a:txBody>
                        <a:bodyPr/>
                        <a:lstStyle/>
                        <a:p>
                          <a:pPr algn="r"/>
                          <a:r>
                            <a:rPr lang="en-GB" dirty="0" smtClean="0"/>
                            <a:t>2</a:t>
                          </a:r>
                          <a:endParaRPr lang="en-GB" dirty="0"/>
                        </a:p>
                      </a:txBody>
                      <a:tcPr>
                        <a:solidFill>
                          <a:srgbClr val="FFFF00"/>
                        </a:solidFill>
                      </a:tcPr>
                    </a:tc>
                    <a:tc>
                      <a:txBody>
                        <a:bodyPr/>
                        <a:lstStyle/>
                        <a:p>
                          <a:pPr algn="r"/>
                          <a:r>
                            <a:rPr lang="en-GB" dirty="0" smtClean="0"/>
                            <a:t>1</a:t>
                          </a:r>
                          <a:endParaRPr lang="en-GB" dirty="0"/>
                        </a:p>
                      </a:txBody>
                      <a:tcPr/>
                    </a:tc>
                  </a:tr>
                  <a:tr h="624401">
                    <a:tc>
                      <a:txBody>
                        <a:bodyPr/>
                        <a:lstStyle/>
                        <a:p>
                          <a:r>
                            <a:rPr lang="en-GB" dirty="0" smtClean="0"/>
                            <a:t>Recovery rate (%)</a:t>
                          </a:r>
                          <a:endParaRPr lang="en-GB" dirty="0"/>
                        </a:p>
                      </a:txBody>
                      <a:tcPr/>
                    </a:tc>
                    <a:tc>
                      <a:txBody>
                        <a:bodyPr/>
                        <a:lstStyle/>
                        <a:p>
                          <a:pPr algn="r"/>
                          <a:r>
                            <a:rPr lang="en-GB" dirty="0" smtClean="0"/>
                            <a:t>92</a:t>
                          </a:r>
                          <a:endParaRPr lang="en-GB" dirty="0"/>
                        </a:p>
                      </a:txBody>
                      <a:tcPr>
                        <a:solidFill>
                          <a:srgbClr val="FFFF00"/>
                        </a:solidFill>
                      </a:tcPr>
                    </a:tc>
                    <a:tc>
                      <a:txBody>
                        <a:bodyPr/>
                        <a:lstStyle/>
                        <a:p>
                          <a:pPr algn="r"/>
                          <a:r>
                            <a:rPr lang="en-GB" dirty="0" smtClean="0"/>
                            <a:t>-</a:t>
                          </a:r>
                          <a:endParaRPr lang="en-GB" dirty="0"/>
                        </a:p>
                      </a:txBody>
                      <a:tcPr/>
                    </a:tc>
                    <a:tc>
                      <a:txBody>
                        <a:bodyPr/>
                        <a:lstStyle/>
                        <a:p>
                          <a:pPr algn="r"/>
                          <a:r>
                            <a:rPr lang="en-GB" dirty="0" smtClean="0"/>
                            <a:t>99</a:t>
                          </a:r>
                          <a:endParaRPr lang="en-GB" dirty="0"/>
                        </a:p>
                      </a:txBody>
                      <a:tcPr>
                        <a:solidFill>
                          <a:srgbClr val="FFFF00"/>
                        </a:solidFill>
                      </a:tcPr>
                    </a:tc>
                    <a:tc>
                      <a:txBody>
                        <a:bodyPr/>
                        <a:lstStyle/>
                        <a:p>
                          <a:pPr algn="r"/>
                          <a14:m>
                            <m:oMath xmlns:m="http://schemas.openxmlformats.org/officeDocument/2006/math">
                              <m:r>
                                <a:rPr lang="en-GB" i="1" smtClean="0">
                                  <a:latin typeface="Cambria Math"/>
                                  <a:ea typeface="Cambria Math"/>
                                </a:rPr>
                                <m:t>~</m:t>
                              </m:r>
                            </m:oMath>
                          </a14:m>
                          <a:r>
                            <a:rPr lang="en-GB" dirty="0" smtClean="0"/>
                            <a:t>90</a:t>
                          </a:r>
                          <a:endParaRPr lang="en-GB" dirty="0"/>
                        </a:p>
                      </a:txBody>
                      <a:tcPr/>
                    </a:tc>
                  </a:tr>
                  <a:tr h="624401">
                    <a:tc>
                      <a:txBody>
                        <a:bodyPr/>
                        <a:lstStyle/>
                        <a:p>
                          <a:r>
                            <a:rPr lang="en-GB" dirty="0" err="1" smtClean="0"/>
                            <a:t>Maintanence</a:t>
                          </a:r>
                          <a:endParaRPr lang="en-GB" dirty="0"/>
                        </a:p>
                      </a:txBody>
                      <a:tcPr/>
                    </a:tc>
                    <a:tc>
                      <a:txBody>
                        <a:bodyPr/>
                        <a:lstStyle/>
                        <a:p>
                          <a:pPr algn="r"/>
                          <a:r>
                            <a:rPr lang="en-GB" dirty="0" smtClean="0"/>
                            <a:t>Unknown</a:t>
                          </a:r>
                          <a:endParaRPr lang="en-GB" dirty="0"/>
                        </a:p>
                      </a:txBody>
                      <a:tcPr>
                        <a:solidFill>
                          <a:srgbClr val="FFFF00"/>
                        </a:solidFill>
                      </a:tcPr>
                    </a:tc>
                    <a:tc>
                      <a:txBody>
                        <a:bodyPr/>
                        <a:lstStyle/>
                        <a:p>
                          <a:pPr algn="r"/>
                          <a:r>
                            <a:rPr lang="en-GB" dirty="0" smtClean="0"/>
                            <a:t>-</a:t>
                          </a:r>
                          <a:endParaRPr lang="en-GB" dirty="0"/>
                        </a:p>
                      </a:txBody>
                      <a:tcPr/>
                    </a:tc>
                    <a:tc>
                      <a:txBody>
                        <a:bodyPr/>
                        <a:lstStyle/>
                        <a:p>
                          <a:pPr algn="r"/>
                          <a:r>
                            <a:rPr lang="en-GB" dirty="0" smtClean="0"/>
                            <a:t>50 days</a:t>
                          </a:r>
                          <a:endParaRPr lang="en-GB" dirty="0"/>
                        </a:p>
                      </a:txBody>
                      <a:tcPr>
                        <a:solidFill>
                          <a:srgbClr val="FFFF00"/>
                        </a:solidFill>
                      </a:tcPr>
                    </a:tc>
                    <a:tc>
                      <a:txBody>
                        <a:bodyPr/>
                        <a:lstStyle/>
                        <a:p>
                          <a:pPr algn="r"/>
                          <a:r>
                            <a:rPr lang="en-GB" dirty="0" smtClean="0"/>
                            <a:t>&gt;18 months</a:t>
                          </a:r>
                          <a:endParaRPr lang="en-GB" dirty="0"/>
                        </a:p>
                      </a:txBody>
                      <a:tcPr/>
                    </a:tc>
                  </a:tr>
                </a:tbl>
              </a:graphicData>
            </a:graphic>
          </p:graphicFrame>
        </mc:Choice>
        <mc:Fallback xmlns="">
          <p:graphicFrame>
            <p:nvGraphicFramePr>
              <p:cNvPr id="8" name="Table 7"/>
              <p:cNvGraphicFramePr>
                <a:graphicFrameLocks noGrp="1"/>
              </p:cNvGraphicFramePr>
              <p:nvPr>
                <p:extLst>
                  <p:ext uri="{D42A27DB-BD31-4B8C-83A1-F6EECF244321}">
                    <p14:modId xmlns:p14="http://schemas.microsoft.com/office/powerpoint/2010/main" val="2799996450"/>
                  </p:ext>
                </p:extLst>
              </p:nvPr>
            </p:nvGraphicFramePr>
            <p:xfrm>
              <a:off x="363631" y="1700809"/>
              <a:ext cx="7237657" cy="4774214"/>
            </p:xfrm>
            <a:graphic>
              <a:graphicData uri="http://schemas.openxmlformats.org/drawingml/2006/table">
                <a:tbl>
                  <a:tblPr firstRow="1" bandRow="1">
                    <a:tableStyleId>{5C22544A-7EE6-4342-B048-85BDC9FD1C3A}</a:tableStyleId>
                  </a:tblPr>
                  <a:tblGrid>
                    <a:gridCol w="1688089"/>
                    <a:gridCol w="1351818"/>
                    <a:gridCol w="1422966"/>
                    <a:gridCol w="1370280"/>
                    <a:gridCol w="1404504"/>
                  </a:tblGrid>
                  <a:tr h="1262341">
                    <a:tc>
                      <a:txBody>
                        <a:bodyPr/>
                        <a:lstStyle/>
                        <a:p>
                          <a:endParaRPr lang="en-GB" dirty="0"/>
                        </a:p>
                      </a:txBody>
                      <a:tcPr/>
                    </a:tc>
                    <a:tc>
                      <a:txBody>
                        <a:bodyPr/>
                        <a:lstStyle/>
                        <a:p>
                          <a:r>
                            <a:rPr lang="en-GB" dirty="0" smtClean="0"/>
                            <a:t>DOC</a:t>
                          </a:r>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EC</a:t>
                          </a:r>
                        </a:p>
                        <a:p>
                          <a:endParaRPr lang="en-GB" dirty="0"/>
                        </a:p>
                      </a:txBody>
                      <a:tcPr/>
                    </a:tc>
                    <a:tc>
                      <a:txBody>
                        <a:bodyPr/>
                        <a:lstStyle/>
                        <a:p>
                          <a:r>
                            <a:rPr lang="en-GB" dirty="0" smtClean="0"/>
                            <a:t>ISS</a:t>
                          </a:r>
                          <a:endParaRPr lang="en-GB" dirty="0"/>
                        </a:p>
                      </a:txBody>
                      <a:tcPr/>
                    </a:tc>
                    <a:tc>
                      <a:txBody>
                        <a:bodyPr/>
                        <a:lstStyle/>
                        <a:p>
                          <a:r>
                            <a:rPr lang="en-GB" dirty="0" smtClean="0"/>
                            <a:t>Membranes</a:t>
                          </a:r>
                          <a:endParaRPr lang="en-GB" dirty="0"/>
                        </a:p>
                      </a:txBody>
                      <a:tcPr/>
                    </a:tc>
                  </a:tr>
                  <a:tr h="708591">
                    <a:tc>
                      <a:txBody>
                        <a:bodyPr/>
                        <a:lstStyle/>
                        <a:p>
                          <a:r>
                            <a:rPr lang="en-GB" dirty="0" smtClean="0"/>
                            <a:t>Resupply</a:t>
                          </a:r>
                          <a:r>
                            <a:rPr lang="en-GB" baseline="0" dirty="0" smtClean="0"/>
                            <a:t> </a:t>
                          </a:r>
                        </a:p>
                        <a:p>
                          <a:r>
                            <a:rPr lang="en-GB" baseline="0" dirty="0" smtClean="0"/>
                            <a:t>(kg/18 months)</a:t>
                          </a:r>
                          <a:endParaRPr lang="en-GB" dirty="0"/>
                        </a:p>
                      </a:txBody>
                      <a:tcPr/>
                    </a:tc>
                    <a:tc>
                      <a:txBody>
                        <a:bodyPr/>
                        <a:lstStyle/>
                        <a:p>
                          <a:pPr algn="r"/>
                          <a:r>
                            <a:rPr lang="en-GB" dirty="0" smtClean="0"/>
                            <a:t>50</a:t>
                          </a:r>
                          <a:endParaRPr lang="en-GB" dirty="0"/>
                        </a:p>
                      </a:txBody>
                      <a:tcPr>
                        <a:solidFill>
                          <a:srgbClr val="FFFF00"/>
                        </a:solidFill>
                      </a:tcPr>
                    </a:tc>
                    <a:tc>
                      <a:txBody>
                        <a:bodyPr/>
                        <a:lstStyle/>
                        <a:p>
                          <a:pPr algn="r"/>
                          <a:r>
                            <a:rPr lang="en-GB" dirty="0" smtClean="0"/>
                            <a:t>Unknown</a:t>
                          </a:r>
                          <a:endParaRPr lang="en-GB" dirty="0"/>
                        </a:p>
                      </a:txBody>
                      <a:tcPr/>
                    </a:tc>
                    <a:tc>
                      <a:txBody>
                        <a:bodyPr/>
                        <a:lstStyle/>
                        <a:p>
                          <a:pPr algn="r"/>
                          <a:r>
                            <a:rPr lang="en-GB" dirty="0" smtClean="0"/>
                            <a:t>1032</a:t>
                          </a:r>
                          <a:endParaRPr lang="en-GB" dirty="0"/>
                        </a:p>
                      </a:txBody>
                      <a:tcPr>
                        <a:solidFill>
                          <a:srgbClr val="FFFF00"/>
                        </a:solidFill>
                      </a:tcPr>
                    </a:tc>
                    <a:tc>
                      <a:txBody>
                        <a:bodyPr/>
                        <a:lstStyle/>
                        <a:p>
                          <a:pPr algn="r"/>
                          <a:r>
                            <a:rPr lang="en-GB" dirty="0" smtClean="0"/>
                            <a:t>0</a:t>
                          </a:r>
                          <a:endParaRPr lang="en-GB" dirty="0"/>
                        </a:p>
                      </a:txBody>
                      <a:tcPr/>
                    </a:tc>
                  </a:tr>
                  <a:tr h="914400">
                    <a:tc>
                      <a:txBody>
                        <a:bodyPr/>
                        <a:lstStyle/>
                        <a:p>
                          <a:r>
                            <a:rPr lang="en-GB" dirty="0" smtClean="0"/>
                            <a:t>No. of independent</a:t>
                          </a:r>
                        </a:p>
                        <a:p>
                          <a:r>
                            <a:rPr lang="en-GB" dirty="0" smtClean="0"/>
                            <a:t>units</a:t>
                          </a:r>
                          <a:endParaRPr lang="en-GB" dirty="0"/>
                        </a:p>
                      </a:txBody>
                      <a:tcPr/>
                    </a:tc>
                    <a:tc>
                      <a:txBody>
                        <a:bodyPr/>
                        <a:lstStyle/>
                        <a:p>
                          <a:pPr algn="r"/>
                          <a:r>
                            <a:rPr lang="en-GB" dirty="0" smtClean="0"/>
                            <a:t>3</a:t>
                          </a:r>
                          <a:endParaRPr lang="en-GB" dirty="0"/>
                        </a:p>
                      </a:txBody>
                      <a:tcPr>
                        <a:solidFill>
                          <a:srgbClr val="FFFF00"/>
                        </a:solidFill>
                      </a:tcPr>
                    </a:tc>
                    <a:tc>
                      <a:txBody>
                        <a:bodyPr/>
                        <a:lstStyle/>
                        <a:p>
                          <a:pPr algn="r"/>
                          <a:r>
                            <a:rPr lang="en-GB" dirty="0" smtClean="0"/>
                            <a:t>1*</a:t>
                          </a:r>
                          <a:endParaRPr lang="en-GB" dirty="0"/>
                        </a:p>
                      </a:txBody>
                      <a:tcPr/>
                    </a:tc>
                    <a:tc>
                      <a:txBody>
                        <a:bodyPr/>
                        <a:lstStyle/>
                        <a:p>
                          <a:pPr algn="r"/>
                          <a:r>
                            <a:rPr lang="en-GB" dirty="0" smtClean="0"/>
                            <a:t>4</a:t>
                          </a:r>
                          <a:endParaRPr lang="en-GB" dirty="0"/>
                        </a:p>
                      </a:txBody>
                      <a:tcPr>
                        <a:solidFill>
                          <a:srgbClr val="FFFF00"/>
                        </a:solidFill>
                      </a:tcPr>
                    </a:tc>
                    <a:tc>
                      <a:txBody>
                        <a:bodyPr/>
                        <a:lstStyle/>
                        <a:p>
                          <a:pPr algn="r"/>
                          <a:r>
                            <a:rPr lang="en-GB" dirty="0" smtClean="0"/>
                            <a:t>3*</a:t>
                          </a:r>
                          <a:endParaRPr lang="en-GB" dirty="0"/>
                        </a:p>
                      </a:txBody>
                      <a:tcPr/>
                    </a:tc>
                  </a:tr>
                  <a:tr h="624401">
                    <a:tc>
                      <a:txBody>
                        <a:bodyPr/>
                        <a:lstStyle/>
                        <a:p>
                          <a:r>
                            <a:rPr lang="en-GB" dirty="0" smtClean="0"/>
                            <a:t>Feed streams</a:t>
                          </a:r>
                          <a:endParaRPr lang="en-GB" dirty="0"/>
                        </a:p>
                      </a:txBody>
                      <a:tcPr/>
                    </a:tc>
                    <a:tc>
                      <a:txBody>
                        <a:bodyPr/>
                        <a:lstStyle/>
                        <a:p>
                          <a:pPr algn="r"/>
                          <a:r>
                            <a:rPr lang="en-GB" dirty="0" smtClean="0"/>
                            <a:t>2</a:t>
                          </a:r>
                          <a:endParaRPr lang="en-GB" dirty="0"/>
                        </a:p>
                      </a:txBody>
                      <a:tcPr>
                        <a:solidFill>
                          <a:srgbClr val="FFFF00"/>
                        </a:solidFill>
                      </a:tcPr>
                    </a:tc>
                    <a:tc>
                      <a:txBody>
                        <a:bodyPr/>
                        <a:lstStyle/>
                        <a:p>
                          <a:pPr algn="r"/>
                          <a:r>
                            <a:rPr lang="en-GB" dirty="0" smtClean="0"/>
                            <a:t>1</a:t>
                          </a:r>
                          <a:endParaRPr lang="en-GB" dirty="0"/>
                        </a:p>
                      </a:txBody>
                      <a:tcPr/>
                    </a:tc>
                    <a:tc>
                      <a:txBody>
                        <a:bodyPr/>
                        <a:lstStyle/>
                        <a:p>
                          <a:pPr algn="r"/>
                          <a:r>
                            <a:rPr lang="en-GB" dirty="0" smtClean="0"/>
                            <a:t>2</a:t>
                          </a:r>
                          <a:endParaRPr lang="en-GB" dirty="0"/>
                        </a:p>
                      </a:txBody>
                      <a:tcPr>
                        <a:solidFill>
                          <a:srgbClr val="FFFF00"/>
                        </a:solidFill>
                      </a:tcPr>
                    </a:tc>
                    <a:tc>
                      <a:txBody>
                        <a:bodyPr/>
                        <a:lstStyle/>
                        <a:p>
                          <a:pPr algn="r"/>
                          <a:r>
                            <a:rPr lang="en-GB" dirty="0" smtClean="0"/>
                            <a:t>1</a:t>
                          </a:r>
                          <a:endParaRPr lang="en-GB" dirty="0"/>
                        </a:p>
                      </a:txBody>
                      <a:tcPr/>
                    </a:tc>
                  </a:tr>
                  <a:tr h="640080">
                    <a:tc>
                      <a:txBody>
                        <a:bodyPr/>
                        <a:lstStyle/>
                        <a:p>
                          <a:r>
                            <a:rPr lang="en-GB" dirty="0" smtClean="0"/>
                            <a:t>Recovery rate (%)</a:t>
                          </a:r>
                          <a:endParaRPr lang="en-GB" dirty="0"/>
                        </a:p>
                      </a:txBody>
                      <a:tcPr/>
                    </a:tc>
                    <a:tc>
                      <a:txBody>
                        <a:bodyPr/>
                        <a:lstStyle/>
                        <a:p>
                          <a:pPr algn="r"/>
                          <a:r>
                            <a:rPr lang="en-GB" dirty="0" smtClean="0"/>
                            <a:t>92</a:t>
                          </a:r>
                          <a:endParaRPr lang="en-GB" dirty="0"/>
                        </a:p>
                      </a:txBody>
                      <a:tcPr>
                        <a:solidFill>
                          <a:srgbClr val="FFFF00"/>
                        </a:solidFill>
                      </a:tcPr>
                    </a:tc>
                    <a:tc>
                      <a:txBody>
                        <a:bodyPr/>
                        <a:lstStyle/>
                        <a:p>
                          <a:pPr algn="r"/>
                          <a:r>
                            <a:rPr lang="en-GB" dirty="0" smtClean="0"/>
                            <a:t>-</a:t>
                          </a:r>
                          <a:endParaRPr lang="en-GB" dirty="0"/>
                        </a:p>
                      </a:txBody>
                      <a:tcPr/>
                    </a:tc>
                    <a:tc>
                      <a:txBody>
                        <a:bodyPr/>
                        <a:lstStyle/>
                        <a:p>
                          <a:pPr algn="r"/>
                          <a:r>
                            <a:rPr lang="en-GB" dirty="0" smtClean="0"/>
                            <a:t>99</a:t>
                          </a:r>
                          <a:endParaRPr lang="en-GB" dirty="0"/>
                        </a:p>
                      </a:txBody>
                      <a:tcPr>
                        <a:solidFill>
                          <a:srgbClr val="FFFF00"/>
                        </a:solidFill>
                      </a:tcPr>
                    </a:tc>
                    <a:tc>
                      <a:txBody>
                        <a:bodyPr/>
                        <a:lstStyle/>
                        <a:p>
                          <a:endParaRPr lang="en-US"/>
                        </a:p>
                      </a:txBody>
                      <a:tcPr>
                        <a:blipFill rotWithShape="1">
                          <a:blip r:embed="rId3"/>
                          <a:stretch>
                            <a:fillRect l="-416522" t="-553333" b="-98095"/>
                          </a:stretch>
                        </a:blipFill>
                      </a:tcPr>
                    </a:tc>
                  </a:tr>
                  <a:tr h="624401">
                    <a:tc>
                      <a:txBody>
                        <a:bodyPr/>
                        <a:lstStyle/>
                        <a:p>
                          <a:r>
                            <a:rPr lang="en-GB" dirty="0" err="1" smtClean="0"/>
                            <a:t>Maintanence</a:t>
                          </a:r>
                          <a:endParaRPr lang="en-GB" dirty="0"/>
                        </a:p>
                      </a:txBody>
                      <a:tcPr/>
                    </a:tc>
                    <a:tc>
                      <a:txBody>
                        <a:bodyPr/>
                        <a:lstStyle/>
                        <a:p>
                          <a:pPr algn="r"/>
                          <a:r>
                            <a:rPr lang="en-GB" dirty="0" smtClean="0"/>
                            <a:t>Unknown</a:t>
                          </a:r>
                          <a:endParaRPr lang="en-GB" dirty="0"/>
                        </a:p>
                      </a:txBody>
                      <a:tcPr>
                        <a:solidFill>
                          <a:srgbClr val="FFFF00"/>
                        </a:solidFill>
                      </a:tcPr>
                    </a:tc>
                    <a:tc>
                      <a:txBody>
                        <a:bodyPr/>
                        <a:lstStyle/>
                        <a:p>
                          <a:pPr algn="r"/>
                          <a:r>
                            <a:rPr lang="en-GB" dirty="0" smtClean="0"/>
                            <a:t>-</a:t>
                          </a:r>
                          <a:endParaRPr lang="en-GB" dirty="0"/>
                        </a:p>
                      </a:txBody>
                      <a:tcPr/>
                    </a:tc>
                    <a:tc>
                      <a:txBody>
                        <a:bodyPr/>
                        <a:lstStyle/>
                        <a:p>
                          <a:pPr algn="r"/>
                          <a:r>
                            <a:rPr lang="en-GB" dirty="0" smtClean="0"/>
                            <a:t>50 days</a:t>
                          </a:r>
                          <a:endParaRPr lang="en-GB" dirty="0"/>
                        </a:p>
                      </a:txBody>
                      <a:tcPr>
                        <a:solidFill>
                          <a:srgbClr val="FFFF00"/>
                        </a:solidFill>
                      </a:tcPr>
                    </a:tc>
                    <a:tc>
                      <a:txBody>
                        <a:bodyPr/>
                        <a:lstStyle/>
                        <a:p>
                          <a:pPr algn="r"/>
                          <a:r>
                            <a:rPr lang="en-GB" dirty="0" smtClean="0"/>
                            <a:t>&gt;18 months</a:t>
                          </a:r>
                          <a:endParaRPr lang="en-GB" dirty="0"/>
                        </a:p>
                      </a:txBody>
                      <a:tcPr/>
                    </a:tc>
                  </a:tr>
                </a:tbl>
              </a:graphicData>
            </a:graphic>
          </p:graphicFrame>
        </mc:Fallback>
      </mc:AlternateContent>
      <p:sp>
        <p:nvSpPr>
          <p:cNvPr id="15" name="Flowchart: Manual Operation 14"/>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6389390" y="116633"/>
            <a:ext cx="1152128" cy="461665"/>
          </a:xfrm>
          <a:prstGeom prst="rect">
            <a:avLst/>
          </a:prstGeom>
          <a:noFill/>
        </p:spPr>
        <p:txBody>
          <a:bodyPr wrap="square" rtlCol="0">
            <a:spAutoFit/>
          </a:bodyPr>
          <a:lstStyle/>
          <a:p>
            <a:r>
              <a:rPr lang="en-GB" sz="1200" b="1" dirty="0">
                <a:latin typeface="Arial" pitchFamily="34" charset="0"/>
                <a:cs typeface="Arial" pitchFamily="34" charset="0"/>
              </a:rPr>
              <a:t>4</a:t>
            </a:r>
            <a:r>
              <a:rPr lang="en-GB" sz="1200" b="1" dirty="0" smtClean="0">
                <a:latin typeface="Arial" pitchFamily="34" charset="0"/>
                <a:cs typeface="Arial" pitchFamily="34" charset="0"/>
              </a:rPr>
              <a:t>. Water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17" name="Flowchart: Manual Operation 16"/>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Tree>
    <p:extLst>
      <p:ext uri="{BB962C8B-B14F-4D97-AF65-F5344CB8AC3E}">
        <p14:creationId xmlns:p14="http://schemas.microsoft.com/office/powerpoint/2010/main" val="5086307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453336"/>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77686" y="965919"/>
            <a:ext cx="8712968" cy="461665"/>
          </a:xfrm>
          <a:prstGeom prst="rect">
            <a:avLst/>
          </a:prstGeom>
          <a:noFill/>
        </p:spPr>
        <p:txBody>
          <a:bodyPr wrap="square" rtlCol="0">
            <a:spAutoFit/>
          </a:bodyPr>
          <a:lstStyle/>
          <a:p>
            <a:r>
              <a:rPr lang="en-GB" sz="2400" b="1" dirty="0" smtClean="0">
                <a:latin typeface="Arial" pitchFamily="34" charset="0"/>
                <a:cs typeface="Arial" pitchFamily="34" charset="0"/>
              </a:rPr>
              <a:t>CO2 Separation </a:t>
            </a:r>
            <a:endParaRPr lang="en-GB" sz="2400" b="1" dirty="0">
              <a:latin typeface="Arial" pitchFamily="34" charset="0"/>
              <a:cs typeface="Arial" pitchFamily="34" charset="0"/>
            </a:endParaRPr>
          </a:p>
        </p:txBody>
      </p:sp>
      <p:sp>
        <p:nvSpPr>
          <p:cNvPr id="16" name="Title 1"/>
          <p:cNvSpPr txBox="1">
            <a:spLocks/>
          </p:cNvSpPr>
          <p:nvPr/>
        </p:nvSpPr>
        <p:spPr>
          <a:xfrm>
            <a:off x="685800" y="2130425"/>
            <a:ext cx="7772400" cy="273873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742950" indent="-742950" algn="l">
              <a:buFont typeface="+mj-lt"/>
              <a:buAutoNum type="arabicPeriod"/>
            </a:pPr>
            <a:r>
              <a:rPr lang="en-US" sz="1800" b="1" dirty="0" smtClean="0">
                <a:latin typeface="Arial" pitchFamily="34" charset="0"/>
                <a:cs typeface="Arial" pitchFamily="34" charset="0"/>
              </a:rPr>
              <a:t>CDRA - </a:t>
            </a:r>
            <a:r>
              <a:rPr lang="en-GB" sz="1800" b="1" dirty="0">
                <a:latin typeface="Arial" pitchFamily="34" charset="0"/>
                <a:cs typeface="Arial" pitchFamily="34" charset="0"/>
              </a:rPr>
              <a:t>Carbon Dioxide Removal </a:t>
            </a:r>
            <a:r>
              <a:rPr lang="en-GB" sz="1800" b="1" dirty="0" smtClean="0">
                <a:latin typeface="Arial" pitchFamily="34" charset="0"/>
                <a:cs typeface="Arial" pitchFamily="34" charset="0"/>
              </a:rPr>
              <a:t>Assembly (ISS)</a:t>
            </a:r>
          </a:p>
          <a:p>
            <a:pPr marL="742950" indent="-742950" algn="l">
              <a:buFont typeface="+mj-lt"/>
              <a:buAutoNum type="arabicPeriod"/>
            </a:pPr>
            <a:endParaRPr lang="en-GB" sz="1800" b="1" dirty="0">
              <a:latin typeface="Arial" pitchFamily="34" charset="0"/>
              <a:cs typeface="Arial" pitchFamily="34" charset="0"/>
            </a:endParaRPr>
          </a:p>
          <a:p>
            <a:pPr marL="742950" indent="-742950" algn="l">
              <a:buFont typeface="+mj-lt"/>
              <a:buAutoNum type="arabicPeriod"/>
            </a:pPr>
            <a:r>
              <a:rPr lang="en-GB" sz="1800" b="1" dirty="0" smtClean="0">
                <a:latin typeface="Arial" pitchFamily="34" charset="0"/>
                <a:cs typeface="Arial" pitchFamily="34" charset="0"/>
              </a:rPr>
              <a:t>PSA – Pressure Swing Adsorption</a:t>
            </a:r>
          </a:p>
          <a:p>
            <a:pPr marL="742950" indent="-742950" algn="l">
              <a:buFont typeface="+mj-lt"/>
              <a:buAutoNum type="arabicPeriod"/>
            </a:pPr>
            <a:endParaRPr lang="en-GB" sz="1800" b="1" dirty="0" smtClean="0">
              <a:latin typeface="Arial" pitchFamily="34" charset="0"/>
              <a:cs typeface="Arial" pitchFamily="34" charset="0"/>
            </a:endParaRPr>
          </a:p>
          <a:p>
            <a:pPr marL="742950" indent="-742950" algn="l">
              <a:buFont typeface="+mj-lt"/>
              <a:buAutoNum type="arabicPeriod"/>
            </a:pPr>
            <a:r>
              <a:rPr lang="en-GB" sz="1800" b="1" dirty="0">
                <a:latin typeface="Arial" pitchFamily="34" charset="0"/>
                <a:cs typeface="Arial" pitchFamily="34" charset="0"/>
              </a:rPr>
              <a:t>MEA CO</a:t>
            </a:r>
            <a:r>
              <a:rPr lang="en-GB" sz="1800" b="1" baseline="-25000" dirty="0">
                <a:latin typeface="Arial" pitchFamily="34" charset="0"/>
                <a:cs typeface="Arial" pitchFamily="34" charset="0"/>
              </a:rPr>
              <a:t>2</a:t>
            </a:r>
            <a:r>
              <a:rPr lang="en-GB" sz="1800" b="1" dirty="0">
                <a:latin typeface="Arial" pitchFamily="34" charset="0"/>
                <a:cs typeface="Arial" pitchFamily="34" charset="0"/>
              </a:rPr>
              <a:t> </a:t>
            </a:r>
            <a:r>
              <a:rPr lang="en-GB" sz="1800" b="1" dirty="0" smtClean="0">
                <a:latin typeface="Arial" pitchFamily="34" charset="0"/>
                <a:cs typeface="Arial" pitchFamily="34" charset="0"/>
              </a:rPr>
              <a:t>Absorption</a:t>
            </a:r>
          </a:p>
          <a:p>
            <a:pPr marL="742950" indent="-742950" algn="l">
              <a:buFont typeface="+mj-lt"/>
              <a:buAutoNum type="arabicPeriod"/>
            </a:pPr>
            <a:endParaRPr lang="en-GB" sz="1800" b="1" dirty="0" smtClean="0">
              <a:latin typeface="Arial" pitchFamily="34" charset="0"/>
              <a:cs typeface="Arial" pitchFamily="34" charset="0"/>
            </a:endParaRPr>
          </a:p>
          <a:p>
            <a:pPr marL="742950" indent="-742950" algn="l">
              <a:buFont typeface="+mj-lt"/>
              <a:buAutoNum type="arabicPeriod"/>
            </a:pPr>
            <a:r>
              <a:rPr lang="en-GB" sz="1800" b="1" dirty="0">
                <a:latin typeface="Arial" pitchFamily="34" charset="0"/>
                <a:cs typeface="Arial" pitchFamily="34" charset="0"/>
              </a:rPr>
              <a:t>Activated Carbon </a:t>
            </a:r>
            <a:r>
              <a:rPr lang="en-GB" sz="1800" b="1" dirty="0" smtClean="0">
                <a:latin typeface="Arial" pitchFamily="34" charset="0"/>
                <a:cs typeface="Arial" pitchFamily="34" charset="0"/>
              </a:rPr>
              <a:t>Absorption</a:t>
            </a:r>
          </a:p>
          <a:p>
            <a:pPr marL="742950" indent="-742950" algn="l">
              <a:buFont typeface="+mj-lt"/>
              <a:buAutoNum type="arabicPeriod"/>
            </a:pPr>
            <a:endParaRPr lang="en-GB" sz="1800" b="1" dirty="0">
              <a:latin typeface="Arial" pitchFamily="34" charset="0"/>
              <a:cs typeface="Arial" pitchFamily="34" charset="0"/>
            </a:endParaRPr>
          </a:p>
          <a:p>
            <a:pPr marL="742950" indent="-742950" algn="l">
              <a:buFont typeface="+mj-lt"/>
              <a:buAutoNum type="arabicPeriod"/>
            </a:pPr>
            <a:r>
              <a:rPr lang="en-GB" sz="1800" b="1" dirty="0" smtClean="0">
                <a:latin typeface="Arial" pitchFamily="34" charset="0"/>
                <a:cs typeface="Arial" pitchFamily="34" charset="0"/>
              </a:rPr>
              <a:t>Scrubbers</a:t>
            </a:r>
            <a:endParaRPr lang="en-US" sz="1800" dirty="0"/>
          </a:p>
        </p:txBody>
      </p:sp>
      <p:sp>
        <p:nvSpPr>
          <p:cNvPr id="17" name="Flowchart: Manual Operation 16"/>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9" name="Flowchart: Manual Operation 1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1" name="Flowchart: Manual Operation 20"/>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23" name="Flowchart: Manual Operation 22"/>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26" name="Flowchart: Manual Operation 2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TextBox 2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28" name="Flowchart: Manual Operation 2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extBox 2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Tree>
    <p:extLst>
      <p:ext uri="{BB962C8B-B14F-4D97-AF65-F5344CB8AC3E}">
        <p14:creationId xmlns:p14="http://schemas.microsoft.com/office/powerpoint/2010/main" val="18594088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TextBox 7"/>
          <p:cNvSpPr txBox="1"/>
          <p:nvPr/>
        </p:nvSpPr>
        <p:spPr>
          <a:xfrm>
            <a:off x="525847" y="1127868"/>
            <a:ext cx="6076081" cy="369332"/>
          </a:xfrm>
          <a:prstGeom prst="rect">
            <a:avLst/>
          </a:prstGeom>
          <a:noFill/>
        </p:spPr>
        <p:txBody>
          <a:bodyPr wrap="square" rtlCol="0">
            <a:spAutoFit/>
          </a:bodyPr>
          <a:lstStyle/>
          <a:p>
            <a:r>
              <a:rPr lang="en-GB" b="1" dirty="0" smtClean="0">
                <a:latin typeface="Arial" pitchFamily="34" charset="0"/>
                <a:cs typeface="Arial" pitchFamily="34" charset="0"/>
              </a:rPr>
              <a:t>1. CDRA – Process Description</a:t>
            </a:r>
            <a:endParaRPr lang="en-GB" b="1" dirty="0">
              <a:latin typeface="Arial" pitchFamily="34" charset="0"/>
              <a:cs typeface="Arial" pitchFamily="34" charset="0"/>
            </a:endParaRPr>
          </a:p>
        </p:txBody>
      </p:sp>
      <p:sp>
        <p:nvSpPr>
          <p:cNvPr id="19" name="Content Placeholder 2"/>
          <p:cNvSpPr txBox="1">
            <a:spLocks/>
          </p:cNvSpPr>
          <p:nvPr/>
        </p:nvSpPr>
        <p:spPr>
          <a:xfrm>
            <a:off x="329515" y="1916832"/>
            <a:ext cx="8229600" cy="4525963"/>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800" dirty="0">
                <a:latin typeface="Arial" pitchFamily="34" charset="0"/>
                <a:cs typeface="Arial" pitchFamily="34" charset="0"/>
              </a:rPr>
              <a:t>Utilises regenerative</a:t>
            </a:r>
            <a:r>
              <a:rPr lang="en-GB" sz="1800" dirty="0">
                <a:latin typeface="Arial" pitchFamily="34" charset="0"/>
                <a:cs typeface="Arial" pitchFamily="34" charset="0"/>
              </a:rPr>
              <a:t> molecular sieve technology to remove carbon dioxide</a:t>
            </a:r>
            <a:r>
              <a:rPr lang="en-GB" sz="1800" dirty="0" smtClean="0">
                <a:latin typeface="Arial" pitchFamily="34" charset="0"/>
                <a:cs typeface="Arial" pitchFamily="34" charset="0"/>
              </a:rPr>
              <a:t>.</a:t>
            </a:r>
          </a:p>
          <a:p>
            <a:endParaRPr lang="en-GB" sz="1800" dirty="0" smtClean="0">
              <a:latin typeface="Arial" pitchFamily="34" charset="0"/>
              <a:cs typeface="Arial" pitchFamily="34" charset="0"/>
            </a:endParaRPr>
          </a:p>
          <a:p>
            <a:r>
              <a:rPr lang="en-GB" sz="1800" dirty="0" smtClean="0">
                <a:latin typeface="Arial" pitchFamily="34" charset="0"/>
                <a:cs typeface="Arial" pitchFamily="34" charset="0"/>
              </a:rPr>
              <a:t>In the CDRA, there are four beds of two different zeolites. </a:t>
            </a:r>
          </a:p>
          <a:p>
            <a:endParaRPr lang="en-GB" sz="1800" dirty="0" smtClean="0">
              <a:latin typeface="Arial" pitchFamily="34" charset="0"/>
              <a:cs typeface="Arial" pitchFamily="34" charset="0"/>
            </a:endParaRPr>
          </a:p>
          <a:p>
            <a:r>
              <a:rPr lang="en-GB" sz="1800" dirty="0" smtClean="0">
                <a:latin typeface="Arial" pitchFamily="34" charset="0"/>
                <a:cs typeface="Arial" pitchFamily="34" charset="0"/>
              </a:rPr>
              <a:t>Zeolite 13x absorbs water, while zeolite 5A absorbs carbon dioxide. </a:t>
            </a:r>
          </a:p>
          <a:p>
            <a:endParaRPr lang="en-GB" sz="1800" dirty="0" smtClean="0">
              <a:latin typeface="Arial" pitchFamily="34" charset="0"/>
              <a:cs typeface="Arial" pitchFamily="34" charset="0"/>
            </a:endParaRPr>
          </a:p>
          <a:p>
            <a:r>
              <a:rPr lang="en-GB" sz="1800" dirty="0" smtClean="0">
                <a:latin typeface="Arial" pitchFamily="34" charset="0"/>
                <a:cs typeface="Arial" pitchFamily="34" charset="0"/>
              </a:rPr>
              <a:t>Each side of the CDRA contains a zeolite 13X connected to a zeolite 5A bed. </a:t>
            </a:r>
          </a:p>
          <a:p>
            <a:endParaRPr lang="en-GB" sz="1800" dirty="0" smtClean="0">
              <a:latin typeface="Arial" pitchFamily="34" charset="0"/>
              <a:cs typeface="Arial" pitchFamily="34" charset="0"/>
            </a:endParaRPr>
          </a:p>
          <a:p>
            <a:r>
              <a:rPr lang="en-GB" sz="1800" dirty="0" smtClean="0">
                <a:latin typeface="Arial" pitchFamily="34" charset="0"/>
                <a:cs typeface="Arial" pitchFamily="34" charset="0"/>
              </a:rPr>
              <a:t>As the air passes through the zeolite 13X bed, water gets trapped and removed from the air. </a:t>
            </a:r>
          </a:p>
          <a:p>
            <a:endParaRPr lang="en-GB" sz="1800" dirty="0" smtClean="0">
              <a:latin typeface="Arial" pitchFamily="34" charset="0"/>
              <a:cs typeface="Arial" pitchFamily="34" charset="0"/>
            </a:endParaRPr>
          </a:p>
          <a:p>
            <a:r>
              <a:rPr lang="en-GB" sz="1800" dirty="0" smtClean="0">
                <a:latin typeface="Arial" pitchFamily="34" charset="0"/>
                <a:cs typeface="Arial" pitchFamily="34" charset="0"/>
              </a:rPr>
              <a:t>The dried air goes into the zeolite 5A bed where carbon dioxide gets trapped and removed. </a:t>
            </a:r>
          </a:p>
          <a:p>
            <a:endParaRPr lang="en-GB" sz="1800" dirty="0" smtClean="0">
              <a:latin typeface="Arial" pitchFamily="34" charset="0"/>
              <a:cs typeface="Arial" pitchFamily="34" charset="0"/>
            </a:endParaRPr>
          </a:p>
          <a:p>
            <a:r>
              <a:rPr lang="en-GB" sz="1800" dirty="0" smtClean="0">
                <a:latin typeface="Arial" pitchFamily="34" charset="0"/>
                <a:cs typeface="Arial" pitchFamily="34" charset="0"/>
              </a:rPr>
              <a:t>The outgoing air is then dry and free from carbon dioxide. </a:t>
            </a:r>
            <a:endParaRPr lang="en-US" sz="1800" dirty="0">
              <a:latin typeface="Arial" pitchFamily="34" charset="0"/>
              <a:cs typeface="Arial" pitchFamily="34" charset="0"/>
            </a:endParaRPr>
          </a:p>
        </p:txBody>
      </p:sp>
      <p:sp>
        <p:nvSpPr>
          <p:cNvPr id="31" name="Flowchart: Manual Operation 30"/>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TextBox 31"/>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33" name="Flowchart: Manual Operation 32"/>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TextBox 33"/>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35" name="Flowchart: Manual Operation 3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TextBox 37"/>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39" name="Flowchart: Manual Operation 38"/>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TextBox 39"/>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41" name="Flowchart: Manual Operation 40"/>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TextBox 41"/>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43" name="Flowchart: Manual Operation 42"/>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TextBox 43"/>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Tree>
    <p:extLst>
      <p:ext uri="{BB962C8B-B14F-4D97-AF65-F5344CB8AC3E}">
        <p14:creationId xmlns:p14="http://schemas.microsoft.com/office/powerpoint/2010/main" val="22401981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b="1" dirty="0" smtClean="0">
                <a:latin typeface="Arial" pitchFamily="34" charset="0"/>
                <a:cs typeface="Arial" pitchFamily="34" charset="0"/>
              </a:rPr>
              <a:t>Outline</a:t>
            </a:r>
            <a:endParaRPr lang="en-GB" sz="1200" b="1" dirty="0">
              <a:latin typeface="Arial" pitchFamily="34" charset="0"/>
              <a:cs typeface="Arial" pitchFamily="34" charset="0"/>
            </a:endParaRPr>
          </a:p>
        </p:txBody>
      </p:sp>
      <p:sp>
        <p:nvSpPr>
          <p:cNvPr id="8" name="TextBox 7"/>
          <p:cNvSpPr txBox="1"/>
          <p:nvPr/>
        </p:nvSpPr>
        <p:spPr>
          <a:xfrm>
            <a:off x="1025352" y="1700808"/>
            <a:ext cx="7056784" cy="4093428"/>
          </a:xfrm>
          <a:prstGeom prst="rect">
            <a:avLst/>
          </a:prstGeom>
          <a:noFill/>
        </p:spPr>
        <p:txBody>
          <a:bodyPr wrap="square" rtlCol="0">
            <a:spAutoFit/>
          </a:bodyPr>
          <a:lstStyle/>
          <a:p>
            <a:pPr marL="457200" indent="-457200">
              <a:buAutoNum type="arabicPeriod"/>
            </a:pPr>
            <a:r>
              <a:rPr lang="en-GB" sz="2000" b="1" dirty="0" smtClean="0">
                <a:latin typeface="Arial" pitchFamily="34" charset="0"/>
                <a:cs typeface="Arial" pitchFamily="34" charset="0"/>
              </a:rPr>
              <a:t>Design objectives</a:t>
            </a:r>
          </a:p>
          <a:p>
            <a:pPr marL="457200" indent="-457200">
              <a:buAutoNum type="arabicPeriod"/>
            </a:pPr>
            <a:endParaRPr lang="en-GB" sz="2000" b="1" dirty="0">
              <a:latin typeface="Arial" pitchFamily="34" charset="0"/>
              <a:cs typeface="Arial" pitchFamily="34" charset="0"/>
            </a:endParaRPr>
          </a:p>
          <a:p>
            <a:pPr marL="457200" indent="-457200">
              <a:buAutoNum type="arabicPeriod"/>
            </a:pPr>
            <a:r>
              <a:rPr lang="en-GB" sz="2000" b="1" dirty="0" smtClean="0">
                <a:latin typeface="Arial" pitchFamily="34" charset="0"/>
                <a:cs typeface="Arial" pitchFamily="34" charset="0"/>
              </a:rPr>
              <a:t>Stages 1 &amp; 2 outline</a:t>
            </a:r>
          </a:p>
          <a:p>
            <a:pPr marL="457200" indent="-457200">
              <a:buAutoNum type="arabicPeriod"/>
            </a:pPr>
            <a:endParaRPr lang="en-GB" sz="2000" b="1" dirty="0" smtClean="0">
              <a:latin typeface="Arial" pitchFamily="34" charset="0"/>
              <a:cs typeface="Arial" pitchFamily="34" charset="0"/>
            </a:endParaRPr>
          </a:p>
          <a:p>
            <a:pPr marL="457200" indent="-457200">
              <a:buAutoNum type="arabicPeriod"/>
            </a:pPr>
            <a:r>
              <a:rPr lang="en-GB" sz="2000" b="1" dirty="0" smtClean="0">
                <a:latin typeface="Arial" pitchFamily="34" charset="0"/>
                <a:cs typeface="Arial" pitchFamily="34" charset="0"/>
              </a:rPr>
              <a:t>Criteria &amp; Constraints</a:t>
            </a:r>
          </a:p>
          <a:p>
            <a:pPr marL="457200" indent="-457200">
              <a:buAutoNum type="arabicPeriod"/>
            </a:pPr>
            <a:endParaRPr lang="en-GB" sz="2000" b="1" dirty="0">
              <a:latin typeface="Arial" pitchFamily="34" charset="0"/>
              <a:cs typeface="Arial" pitchFamily="34" charset="0"/>
            </a:endParaRPr>
          </a:p>
          <a:p>
            <a:pPr marL="457200" indent="-457200">
              <a:buAutoNum type="arabicPeriod"/>
            </a:pPr>
            <a:r>
              <a:rPr lang="en-GB" sz="2000" b="1" dirty="0" smtClean="0">
                <a:latin typeface="Arial" pitchFamily="34" charset="0"/>
                <a:cs typeface="Arial" pitchFamily="34" charset="0"/>
              </a:rPr>
              <a:t>Water treatment</a:t>
            </a:r>
          </a:p>
          <a:p>
            <a:pPr marL="457200" indent="-457200">
              <a:buAutoNum type="arabicPeriod"/>
            </a:pPr>
            <a:endParaRPr lang="en-GB" sz="2000" b="1" dirty="0">
              <a:latin typeface="Arial" pitchFamily="34" charset="0"/>
              <a:cs typeface="Arial" pitchFamily="34" charset="0"/>
            </a:endParaRPr>
          </a:p>
          <a:p>
            <a:pPr marL="457200" indent="-457200">
              <a:buAutoNum type="arabicPeriod"/>
            </a:pPr>
            <a:r>
              <a:rPr lang="en-GB" sz="2000" b="1" dirty="0" smtClean="0">
                <a:latin typeface="Arial" pitchFamily="34" charset="0"/>
                <a:cs typeface="Arial" pitchFamily="34" charset="0"/>
              </a:rPr>
              <a:t> Air treatment</a:t>
            </a:r>
          </a:p>
          <a:p>
            <a:pPr marL="457200" indent="-457200">
              <a:buAutoNum type="arabicPeriod"/>
            </a:pPr>
            <a:endParaRPr lang="en-GB" sz="2000" b="1" dirty="0">
              <a:latin typeface="Arial" pitchFamily="34" charset="0"/>
              <a:cs typeface="Arial" pitchFamily="34" charset="0"/>
            </a:endParaRPr>
          </a:p>
          <a:p>
            <a:pPr marL="457200" indent="-457200">
              <a:buAutoNum type="arabicPeriod"/>
            </a:pPr>
            <a:r>
              <a:rPr lang="en-GB" sz="2000" b="1" dirty="0" smtClean="0">
                <a:latin typeface="Arial" pitchFamily="34" charset="0"/>
                <a:cs typeface="Arial" pitchFamily="34" charset="0"/>
              </a:rPr>
              <a:t>Discussion</a:t>
            </a:r>
          </a:p>
          <a:p>
            <a:pPr marL="457200" indent="-457200">
              <a:buAutoNum type="arabicPeriod"/>
            </a:pPr>
            <a:endParaRPr lang="en-GB" sz="2000" b="1" dirty="0">
              <a:latin typeface="Arial" pitchFamily="34" charset="0"/>
              <a:cs typeface="Arial" pitchFamily="34" charset="0"/>
            </a:endParaRPr>
          </a:p>
          <a:p>
            <a:pPr marL="457200" indent="-457200">
              <a:buAutoNum type="arabicPeriod"/>
            </a:pPr>
            <a:endParaRPr lang="en-GB" sz="2000" b="1" dirty="0">
              <a:latin typeface="Arial" pitchFamily="34" charset="0"/>
              <a:cs typeface="Arial" pitchFamily="34" charset="0"/>
            </a:endParaRPr>
          </a:p>
        </p:txBody>
      </p:sp>
    </p:spTree>
    <p:extLst>
      <p:ext uri="{BB962C8B-B14F-4D97-AF65-F5344CB8AC3E}">
        <p14:creationId xmlns:p14="http://schemas.microsoft.com/office/powerpoint/2010/main" val="13284621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TextBox 7"/>
          <p:cNvSpPr txBox="1"/>
          <p:nvPr/>
        </p:nvSpPr>
        <p:spPr>
          <a:xfrm>
            <a:off x="245907" y="1124744"/>
            <a:ext cx="6076081" cy="369332"/>
          </a:xfrm>
          <a:prstGeom prst="rect">
            <a:avLst/>
          </a:prstGeom>
          <a:noFill/>
        </p:spPr>
        <p:txBody>
          <a:bodyPr wrap="square" rtlCol="0">
            <a:spAutoFit/>
          </a:bodyPr>
          <a:lstStyle/>
          <a:p>
            <a:r>
              <a:rPr lang="en-GB" b="1" dirty="0" smtClean="0">
                <a:latin typeface="Arial" pitchFamily="34" charset="0"/>
                <a:cs typeface="Arial" pitchFamily="34" charset="0"/>
              </a:rPr>
              <a:t>1. CDRA – Simplified PFD</a:t>
            </a:r>
            <a:endParaRPr lang="en-GB" b="1" dirty="0">
              <a:latin typeface="Arial" pitchFamily="34" charset="0"/>
              <a:cs typeface="Arial" pitchFamily="34" charset="0"/>
            </a:endParaRPr>
          </a:p>
        </p:txBody>
      </p:sp>
      <p:pic>
        <p:nvPicPr>
          <p:cNvPr id="17" name="Content Placeholder 3" descr="Screen shot 2012-01-22 at 19.26.06.png"/>
          <p:cNvPicPr>
            <a:picLocks/>
          </p:cNvPicPr>
          <p:nvPr/>
        </p:nvPicPr>
        <p:blipFill>
          <a:blip r:embed="rId3" cstate="print"/>
          <a:srcRect l="-1952" r="-1952" b="10814"/>
          <a:stretch>
            <a:fillRect/>
          </a:stretch>
        </p:blipFill>
        <p:spPr>
          <a:xfrm>
            <a:off x="449796" y="1988840"/>
            <a:ext cx="7956376" cy="3989041"/>
          </a:xfrm>
          <a:prstGeom prst="rect">
            <a:avLst/>
          </a:prstGeom>
        </p:spPr>
      </p:pic>
      <p:sp>
        <p:nvSpPr>
          <p:cNvPr id="18" name="Flowchart: Manual Operation 17"/>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20" name="Flowchart: Manual Operation 19"/>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2" name="Flowchart: Manual Operation 21"/>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24" name="Flowchart: Manual Operation 2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27" name="Flowchart: Manual Operation 26"/>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Box 27"/>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29" name="Flowchart: Manual Operation 28"/>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TextBox 29"/>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Tree>
    <p:extLst>
      <p:ext uri="{BB962C8B-B14F-4D97-AF65-F5344CB8AC3E}">
        <p14:creationId xmlns:p14="http://schemas.microsoft.com/office/powerpoint/2010/main" val="58018713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TextBox 7"/>
          <p:cNvSpPr txBox="1"/>
          <p:nvPr/>
        </p:nvSpPr>
        <p:spPr>
          <a:xfrm>
            <a:off x="525847" y="1127868"/>
            <a:ext cx="6076081" cy="369332"/>
          </a:xfrm>
          <a:prstGeom prst="rect">
            <a:avLst/>
          </a:prstGeom>
          <a:noFill/>
        </p:spPr>
        <p:txBody>
          <a:bodyPr wrap="square" rtlCol="0">
            <a:spAutoFit/>
          </a:bodyPr>
          <a:lstStyle/>
          <a:p>
            <a:r>
              <a:rPr lang="en-GB" b="1" dirty="0">
                <a:latin typeface="Arial" pitchFamily="34" charset="0"/>
                <a:cs typeface="Arial" pitchFamily="34" charset="0"/>
              </a:rPr>
              <a:t>2</a:t>
            </a:r>
            <a:r>
              <a:rPr lang="en-GB" b="1" dirty="0" smtClean="0">
                <a:latin typeface="Arial" pitchFamily="34" charset="0"/>
                <a:cs typeface="Arial" pitchFamily="34" charset="0"/>
              </a:rPr>
              <a:t>. PSA – Process Description</a:t>
            </a:r>
            <a:endParaRPr lang="en-GB" b="1" dirty="0">
              <a:latin typeface="Arial" pitchFamily="34" charset="0"/>
              <a:cs typeface="Arial" pitchFamily="34" charset="0"/>
            </a:endParaRPr>
          </a:p>
        </p:txBody>
      </p:sp>
      <p:sp>
        <p:nvSpPr>
          <p:cNvPr id="19" name="Content Placeholder 2"/>
          <p:cNvSpPr txBox="1">
            <a:spLocks/>
          </p:cNvSpPr>
          <p:nvPr/>
        </p:nvSpPr>
        <p:spPr>
          <a:xfrm>
            <a:off x="329515" y="1916832"/>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1800" dirty="0" smtClean="0">
                <a:latin typeface="Arial" pitchFamily="34" charset="0"/>
                <a:cs typeface="Arial" pitchFamily="34" charset="0"/>
              </a:rPr>
              <a:t>Similar process to the CDRA with the exception that pressure is used instead of heat.</a:t>
            </a:r>
          </a:p>
          <a:p>
            <a:endParaRPr lang="en-GB" sz="1800" dirty="0" smtClean="0">
              <a:latin typeface="Arial" pitchFamily="34" charset="0"/>
              <a:cs typeface="Arial" pitchFamily="34" charset="0"/>
            </a:endParaRPr>
          </a:p>
          <a:p>
            <a:r>
              <a:rPr lang="en-GB" sz="1800" dirty="0" smtClean="0">
                <a:latin typeface="Arial" pitchFamily="34" charset="0"/>
                <a:cs typeface="Arial" pitchFamily="34" charset="0"/>
              </a:rPr>
              <a:t>Beds are operated at 150kPa or higher.</a:t>
            </a:r>
          </a:p>
          <a:p>
            <a:endParaRPr lang="en-GB" sz="1800" dirty="0" smtClean="0">
              <a:latin typeface="Arial" pitchFamily="34" charset="0"/>
              <a:cs typeface="Arial" pitchFamily="34" charset="0"/>
            </a:endParaRPr>
          </a:p>
          <a:p>
            <a:r>
              <a:rPr lang="en-GB" sz="1800" dirty="0" smtClean="0">
                <a:latin typeface="Arial" pitchFamily="34" charset="0"/>
                <a:cs typeface="Arial" pitchFamily="34" charset="0"/>
              </a:rPr>
              <a:t>Higher the pressure, the more CO</a:t>
            </a:r>
            <a:r>
              <a:rPr lang="en-GB" sz="1800" baseline="-25000" dirty="0" smtClean="0">
                <a:latin typeface="Arial" pitchFamily="34" charset="0"/>
                <a:cs typeface="Arial" pitchFamily="34" charset="0"/>
              </a:rPr>
              <a:t>2</a:t>
            </a:r>
            <a:r>
              <a:rPr lang="en-GB" sz="1800" dirty="0" smtClean="0">
                <a:latin typeface="Arial" pitchFamily="34" charset="0"/>
                <a:cs typeface="Arial" pitchFamily="34" charset="0"/>
              </a:rPr>
              <a:t> is adsorbed.</a:t>
            </a:r>
          </a:p>
          <a:p>
            <a:endParaRPr lang="en-GB" sz="1800" dirty="0" smtClean="0">
              <a:latin typeface="Arial" pitchFamily="34" charset="0"/>
              <a:cs typeface="Arial" pitchFamily="34" charset="0"/>
            </a:endParaRPr>
          </a:p>
          <a:p>
            <a:r>
              <a:rPr lang="en-GB" sz="1800" dirty="0" smtClean="0">
                <a:latin typeface="Arial" pitchFamily="34" charset="0"/>
                <a:cs typeface="Arial" pitchFamily="34" charset="0"/>
              </a:rPr>
              <a:t>When bed becomes saturated it is depressurised to atmospheric levels.</a:t>
            </a:r>
          </a:p>
          <a:p>
            <a:endParaRPr lang="en-GB" sz="1800" dirty="0" smtClean="0">
              <a:latin typeface="Arial" pitchFamily="34" charset="0"/>
              <a:cs typeface="Arial" pitchFamily="34" charset="0"/>
            </a:endParaRPr>
          </a:p>
          <a:p>
            <a:r>
              <a:rPr lang="en-GB" sz="1800" dirty="0" smtClean="0">
                <a:latin typeface="Arial" pitchFamily="34" charset="0"/>
                <a:cs typeface="Arial" pitchFamily="34" charset="0"/>
              </a:rPr>
              <a:t>CO</a:t>
            </a:r>
            <a:r>
              <a:rPr lang="en-GB" sz="1800" baseline="-25000" dirty="0" smtClean="0">
                <a:latin typeface="Arial" pitchFamily="34" charset="0"/>
                <a:cs typeface="Arial" pitchFamily="34" charset="0"/>
              </a:rPr>
              <a:t>2</a:t>
            </a:r>
            <a:r>
              <a:rPr lang="en-GB" sz="1800" dirty="0" smtClean="0">
                <a:latin typeface="Arial" pitchFamily="34" charset="0"/>
                <a:cs typeface="Arial" pitchFamily="34" charset="0"/>
              </a:rPr>
              <a:t> is released from the bed and the regeneration is complete. </a:t>
            </a:r>
          </a:p>
          <a:p>
            <a:endParaRPr lang="en-GB" sz="1800" dirty="0" smtClean="0">
              <a:latin typeface="Arial" pitchFamily="34" charset="0"/>
              <a:cs typeface="Arial" pitchFamily="34" charset="0"/>
            </a:endParaRPr>
          </a:p>
        </p:txBody>
      </p:sp>
      <p:sp>
        <p:nvSpPr>
          <p:cNvPr id="17" name="Flowchart: Manual Operation 16"/>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20" name="Flowchart: Manual Operation 19"/>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2" name="Flowchart: Manual Operation 21"/>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24" name="Flowchart: Manual Operation 2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27" name="Flowchart: Manual Operation 26"/>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Box 27"/>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29" name="Flowchart: Manual Operation 28"/>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TextBox 29"/>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Tree>
    <p:extLst>
      <p:ext uri="{BB962C8B-B14F-4D97-AF65-F5344CB8AC3E}">
        <p14:creationId xmlns:p14="http://schemas.microsoft.com/office/powerpoint/2010/main" val="14624654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TextBox 7"/>
          <p:cNvSpPr txBox="1"/>
          <p:nvPr/>
        </p:nvSpPr>
        <p:spPr>
          <a:xfrm>
            <a:off x="245907" y="1124744"/>
            <a:ext cx="6076081" cy="369332"/>
          </a:xfrm>
          <a:prstGeom prst="rect">
            <a:avLst/>
          </a:prstGeom>
          <a:noFill/>
        </p:spPr>
        <p:txBody>
          <a:bodyPr wrap="square" rtlCol="0">
            <a:spAutoFit/>
          </a:bodyPr>
          <a:lstStyle/>
          <a:p>
            <a:r>
              <a:rPr lang="en-GB" b="1" dirty="0">
                <a:latin typeface="Arial" pitchFamily="34" charset="0"/>
                <a:cs typeface="Arial" pitchFamily="34" charset="0"/>
              </a:rPr>
              <a:t>3</a:t>
            </a:r>
            <a:r>
              <a:rPr lang="en-GB" b="1" dirty="0" smtClean="0">
                <a:latin typeface="Arial" pitchFamily="34" charset="0"/>
                <a:cs typeface="Arial" pitchFamily="34" charset="0"/>
              </a:rPr>
              <a:t>. MEA CO</a:t>
            </a:r>
            <a:r>
              <a:rPr lang="en-GB" b="1" baseline="-25000" dirty="0" smtClean="0">
                <a:latin typeface="Arial" pitchFamily="34" charset="0"/>
                <a:cs typeface="Arial" pitchFamily="34" charset="0"/>
              </a:rPr>
              <a:t>2</a:t>
            </a:r>
            <a:r>
              <a:rPr lang="en-GB" b="1" dirty="0" smtClean="0">
                <a:latin typeface="Arial" pitchFamily="34" charset="0"/>
                <a:cs typeface="Arial" pitchFamily="34" charset="0"/>
              </a:rPr>
              <a:t> Absorption </a:t>
            </a:r>
            <a:endParaRPr lang="en-GB" b="1" dirty="0">
              <a:latin typeface="Arial" pitchFamily="34" charset="0"/>
              <a:cs typeface="Arial" pitchFamily="34" charset="0"/>
            </a:endParaRPr>
          </a:p>
        </p:txBody>
      </p:sp>
      <p:sp>
        <p:nvSpPr>
          <p:cNvPr id="17" name="Content Placeholder 4"/>
          <p:cNvSpPr txBox="1">
            <a:spLocks/>
          </p:cNvSpPr>
          <p:nvPr/>
        </p:nvSpPr>
        <p:spPr>
          <a:xfrm>
            <a:off x="457200" y="1916832"/>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1800" dirty="0" smtClean="0">
                <a:latin typeface="Arial" pitchFamily="34" charset="0"/>
                <a:cs typeface="Arial" pitchFamily="34" charset="0"/>
              </a:rPr>
              <a:t>This is a regenerative method of removing CO</a:t>
            </a:r>
            <a:r>
              <a:rPr lang="en-GB" sz="1800" baseline="-25000" dirty="0" smtClean="0">
                <a:latin typeface="Arial" pitchFamily="34" charset="0"/>
                <a:cs typeface="Arial" pitchFamily="34" charset="0"/>
              </a:rPr>
              <a:t>2</a:t>
            </a:r>
            <a:r>
              <a:rPr lang="en-GB" sz="1800" dirty="0" smtClean="0">
                <a:latin typeface="Arial" pitchFamily="34" charset="0"/>
                <a:cs typeface="Arial" pitchFamily="34" charset="0"/>
              </a:rPr>
              <a:t> from air.</a:t>
            </a:r>
          </a:p>
          <a:p>
            <a:endParaRPr lang="en-GB" sz="1800" dirty="0" smtClean="0">
              <a:latin typeface="Arial" pitchFamily="34" charset="0"/>
              <a:cs typeface="Arial" pitchFamily="34" charset="0"/>
            </a:endParaRPr>
          </a:p>
          <a:p>
            <a:r>
              <a:rPr lang="en-GB" sz="1800" dirty="0" smtClean="0">
                <a:latin typeface="Arial" pitchFamily="34" charset="0"/>
                <a:cs typeface="Arial" pitchFamily="34" charset="0"/>
              </a:rPr>
              <a:t>Uses an aqueous solution of 25-30 wt.% (4-5 M) </a:t>
            </a:r>
            <a:r>
              <a:rPr lang="en-GB" sz="1800" dirty="0" err="1" smtClean="0">
                <a:latin typeface="Arial" pitchFamily="34" charset="0"/>
                <a:cs typeface="Arial" pitchFamily="34" charset="0"/>
              </a:rPr>
              <a:t>monoethanolamine</a:t>
            </a:r>
            <a:r>
              <a:rPr lang="en-GB" sz="1800" dirty="0" smtClean="0">
                <a:latin typeface="Arial" pitchFamily="34" charset="0"/>
                <a:cs typeface="Arial" pitchFamily="34" charset="0"/>
              </a:rPr>
              <a:t> (MEA), NH</a:t>
            </a:r>
            <a:r>
              <a:rPr lang="en-GB" sz="1800" baseline="-25000" dirty="0" smtClean="0">
                <a:latin typeface="Arial" pitchFamily="34" charset="0"/>
                <a:cs typeface="Arial" pitchFamily="34" charset="0"/>
              </a:rPr>
              <a:t>2</a:t>
            </a:r>
            <a:r>
              <a:rPr lang="en-GB" sz="1800" dirty="0" smtClean="0">
                <a:latin typeface="Arial" pitchFamily="34" charset="0"/>
                <a:cs typeface="Arial" pitchFamily="34" charset="0"/>
              </a:rPr>
              <a:t>CH</a:t>
            </a:r>
            <a:r>
              <a:rPr lang="en-GB" sz="1800" baseline="-25000" dirty="0" smtClean="0">
                <a:latin typeface="Arial" pitchFamily="34" charset="0"/>
                <a:cs typeface="Arial" pitchFamily="34" charset="0"/>
              </a:rPr>
              <a:t>2</a:t>
            </a:r>
            <a:r>
              <a:rPr lang="en-GB" sz="1800" dirty="0" smtClean="0">
                <a:latin typeface="Arial" pitchFamily="34" charset="0"/>
                <a:cs typeface="Arial" pitchFamily="34" charset="0"/>
              </a:rPr>
              <a:t>CH</a:t>
            </a:r>
            <a:r>
              <a:rPr lang="en-GB" sz="1800" baseline="-25000" dirty="0" smtClean="0">
                <a:latin typeface="Arial" pitchFamily="34" charset="0"/>
                <a:cs typeface="Arial" pitchFamily="34" charset="0"/>
              </a:rPr>
              <a:t>2</a:t>
            </a:r>
            <a:r>
              <a:rPr lang="en-GB" sz="1800" dirty="0" smtClean="0">
                <a:latin typeface="Arial" pitchFamily="34" charset="0"/>
                <a:cs typeface="Arial" pitchFamily="34" charset="0"/>
              </a:rPr>
              <a:t>OH to absorb the CO</a:t>
            </a:r>
            <a:r>
              <a:rPr lang="en-GB" sz="1800" baseline="-25000" dirty="0" smtClean="0">
                <a:latin typeface="Arial" pitchFamily="34" charset="0"/>
                <a:cs typeface="Arial" pitchFamily="34" charset="0"/>
              </a:rPr>
              <a:t>2</a:t>
            </a:r>
            <a:r>
              <a:rPr lang="en-GB" sz="1800" dirty="0" smtClean="0">
                <a:latin typeface="Arial" pitchFamily="34" charset="0"/>
                <a:cs typeface="Arial" pitchFamily="34" charset="0"/>
              </a:rPr>
              <a:t> from the air.</a:t>
            </a:r>
          </a:p>
          <a:p>
            <a:endParaRPr lang="en-GB" sz="1800" i="1" dirty="0" smtClean="0">
              <a:latin typeface="Arial" pitchFamily="34" charset="0"/>
              <a:cs typeface="Arial" pitchFamily="34" charset="0"/>
            </a:endParaRPr>
          </a:p>
          <a:p>
            <a:r>
              <a:rPr lang="en-GB" sz="1800" dirty="0" smtClean="0">
                <a:latin typeface="Arial" pitchFamily="34" charset="0"/>
                <a:cs typeface="Arial" pitchFamily="34" charset="0"/>
              </a:rPr>
              <a:t>The aqueous solution is then regenerated by passing it through a column of packed glass rings and by heating it to drive off the CO</a:t>
            </a:r>
            <a:r>
              <a:rPr lang="en-GB" sz="1800" baseline="-25000" dirty="0" smtClean="0">
                <a:latin typeface="Arial" pitchFamily="34" charset="0"/>
                <a:cs typeface="Arial" pitchFamily="34" charset="0"/>
              </a:rPr>
              <a:t>2</a:t>
            </a:r>
            <a:r>
              <a:rPr lang="en-GB" sz="1800" dirty="0" smtClean="0">
                <a:latin typeface="Arial" pitchFamily="34" charset="0"/>
                <a:cs typeface="Arial" pitchFamily="34" charset="0"/>
              </a:rPr>
              <a:t> under pressure. As shown below. </a:t>
            </a:r>
          </a:p>
          <a:p>
            <a:pPr marL="0" indent="0">
              <a:buFont typeface="Arial" pitchFamily="34" charset="0"/>
              <a:buNone/>
            </a:pPr>
            <a:endParaRPr lang="en-GB" sz="1800" dirty="0" smtClean="0">
              <a:latin typeface="Arial" pitchFamily="34" charset="0"/>
              <a:cs typeface="Arial" pitchFamily="34" charset="0"/>
            </a:endParaRPr>
          </a:p>
          <a:p>
            <a:r>
              <a:rPr lang="en-GB" sz="1800" i="1" dirty="0" smtClean="0">
                <a:latin typeface="Arial" pitchFamily="34" charset="0"/>
                <a:cs typeface="Arial" pitchFamily="34" charset="0"/>
              </a:rPr>
              <a:t>H</a:t>
            </a:r>
            <a:r>
              <a:rPr lang="en-GB" sz="1800" dirty="0" smtClean="0">
                <a:latin typeface="Arial" pitchFamily="34" charset="0"/>
                <a:cs typeface="Arial" pitchFamily="34" charset="0"/>
              </a:rPr>
              <a:t>-</a:t>
            </a:r>
            <a:r>
              <a:rPr lang="en-GB" sz="1800" i="1" dirty="0" smtClean="0">
                <a:latin typeface="Arial" pitchFamily="34" charset="0"/>
                <a:cs typeface="Arial" pitchFamily="34" charset="0"/>
              </a:rPr>
              <a:t>O</a:t>
            </a:r>
            <a:r>
              <a:rPr lang="en-GB" sz="1800" dirty="0" smtClean="0">
                <a:latin typeface="Arial" pitchFamily="34" charset="0"/>
                <a:cs typeface="Arial" pitchFamily="34" charset="0"/>
              </a:rPr>
              <a:t>-</a:t>
            </a:r>
            <a:r>
              <a:rPr lang="en-GB" sz="1800" i="1" dirty="0" smtClean="0">
                <a:latin typeface="Arial" pitchFamily="34" charset="0"/>
                <a:cs typeface="Arial" pitchFamily="34" charset="0"/>
              </a:rPr>
              <a:t>CH</a:t>
            </a:r>
            <a:r>
              <a:rPr lang="en-GB" sz="1800" i="1" baseline="-25000" dirty="0" smtClean="0">
                <a:latin typeface="Arial" pitchFamily="34" charset="0"/>
                <a:cs typeface="Arial" pitchFamily="34" charset="0"/>
              </a:rPr>
              <a:t>2</a:t>
            </a:r>
            <a:r>
              <a:rPr lang="en-GB" sz="1800" dirty="0" smtClean="0">
                <a:latin typeface="Arial" pitchFamily="34" charset="0"/>
                <a:cs typeface="Arial" pitchFamily="34" charset="0"/>
              </a:rPr>
              <a:t>-</a:t>
            </a:r>
            <a:r>
              <a:rPr lang="en-GB" sz="1800" i="1" dirty="0" smtClean="0">
                <a:latin typeface="Arial" pitchFamily="34" charset="0"/>
                <a:cs typeface="Arial" pitchFamily="34" charset="0"/>
              </a:rPr>
              <a:t>CH</a:t>
            </a:r>
            <a:r>
              <a:rPr lang="en-GB" sz="1800" i="1" baseline="-25000" dirty="0" smtClean="0">
                <a:latin typeface="Arial" pitchFamily="34" charset="0"/>
                <a:cs typeface="Arial" pitchFamily="34" charset="0"/>
              </a:rPr>
              <a:t>2</a:t>
            </a:r>
            <a:r>
              <a:rPr lang="en-GB" sz="1800" dirty="0" smtClean="0">
                <a:latin typeface="Arial" pitchFamily="34" charset="0"/>
                <a:cs typeface="Arial" pitchFamily="34" charset="0"/>
              </a:rPr>
              <a:t>-</a:t>
            </a:r>
            <a:r>
              <a:rPr lang="en-GB" sz="1800" i="1" dirty="0" smtClean="0">
                <a:latin typeface="Arial" pitchFamily="34" charset="0"/>
                <a:cs typeface="Arial" pitchFamily="34" charset="0"/>
              </a:rPr>
              <a:t>NH</a:t>
            </a:r>
            <a:r>
              <a:rPr lang="en-GB" sz="1800" dirty="0" smtClean="0">
                <a:latin typeface="Arial" pitchFamily="34" charset="0"/>
                <a:cs typeface="Arial" pitchFamily="34" charset="0"/>
              </a:rPr>
              <a:t>-</a:t>
            </a:r>
            <a:r>
              <a:rPr lang="en-GB" sz="1800" i="1" dirty="0" smtClean="0">
                <a:latin typeface="Arial" pitchFamily="34" charset="0"/>
                <a:cs typeface="Arial" pitchFamily="34" charset="0"/>
              </a:rPr>
              <a:t>CO</a:t>
            </a:r>
            <a:r>
              <a:rPr lang="en-GB" sz="1800" dirty="0" smtClean="0">
                <a:latin typeface="Arial" pitchFamily="34" charset="0"/>
                <a:cs typeface="Arial" pitchFamily="34" charset="0"/>
              </a:rPr>
              <a:t>-</a:t>
            </a:r>
            <a:r>
              <a:rPr lang="en-GB" sz="1800" i="1" dirty="0" smtClean="0">
                <a:latin typeface="Arial" pitchFamily="34" charset="0"/>
                <a:cs typeface="Arial" pitchFamily="34" charset="0"/>
              </a:rPr>
              <a:t>OH </a:t>
            </a:r>
            <a:r>
              <a:rPr lang="en-GB" sz="1800" dirty="0" smtClean="0">
                <a:latin typeface="Arial" pitchFamily="34" charset="0"/>
                <a:cs typeface="Arial" pitchFamily="34" charset="0"/>
                <a:sym typeface="Wingdings" pitchFamily="2" charset="2"/>
              </a:rPr>
              <a:t> </a:t>
            </a:r>
            <a:r>
              <a:rPr lang="en-GB" sz="1800" i="1" dirty="0" smtClean="0">
                <a:latin typeface="Arial" pitchFamily="34" charset="0"/>
                <a:cs typeface="Arial" pitchFamily="34" charset="0"/>
              </a:rPr>
              <a:t>H</a:t>
            </a:r>
            <a:r>
              <a:rPr lang="en-GB" sz="1800" dirty="0" smtClean="0">
                <a:latin typeface="Arial" pitchFamily="34" charset="0"/>
                <a:cs typeface="Arial" pitchFamily="34" charset="0"/>
              </a:rPr>
              <a:t>-</a:t>
            </a:r>
            <a:r>
              <a:rPr lang="en-GB" sz="1800" i="1" dirty="0" smtClean="0">
                <a:latin typeface="Arial" pitchFamily="34" charset="0"/>
                <a:cs typeface="Arial" pitchFamily="34" charset="0"/>
              </a:rPr>
              <a:t>O</a:t>
            </a:r>
            <a:r>
              <a:rPr lang="en-GB" sz="1800" dirty="0" smtClean="0">
                <a:latin typeface="Arial" pitchFamily="34" charset="0"/>
                <a:cs typeface="Arial" pitchFamily="34" charset="0"/>
              </a:rPr>
              <a:t>-</a:t>
            </a:r>
            <a:r>
              <a:rPr lang="en-GB" sz="1800" i="1" dirty="0" smtClean="0">
                <a:latin typeface="Arial" pitchFamily="34" charset="0"/>
                <a:cs typeface="Arial" pitchFamily="34" charset="0"/>
              </a:rPr>
              <a:t>CH</a:t>
            </a:r>
            <a:r>
              <a:rPr lang="en-GB" sz="1800" i="1" baseline="-25000" dirty="0" smtClean="0">
                <a:latin typeface="Arial" pitchFamily="34" charset="0"/>
                <a:cs typeface="Arial" pitchFamily="34" charset="0"/>
              </a:rPr>
              <a:t>2</a:t>
            </a:r>
            <a:r>
              <a:rPr lang="en-GB" sz="1800" dirty="0" smtClean="0">
                <a:latin typeface="Arial" pitchFamily="34" charset="0"/>
                <a:cs typeface="Arial" pitchFamily="34" charset="0"/>
              </a:rPr>
              <a:t>-</a:t>
            </a:r>
            <a:r>
              <a:rPr lang="en-GB" sz="1800" i="1" dirty="0" smtClean="0">
                <a:latin typeface="Arial" pitchFamily="34" charset="0"/>
                <a:cs typeface="Arial" pitchFamily="34" charset="0"/>
              </a:rPr>
              <a:t>CH</a:t>
            </a:r>
            <a:r>
              <a:rPr lang="en-GB" sz="1800" i="1" baseline="-25000" dirty="0" smtClean="0">
                <a:latin typeface="Arial" pitchFamily="34" charset="0"/>
                <a:cs typeface="Arial" pitchFamily="34" charset="0"/>
              </a:rPr>
              <a:t>2</a:t>
            </a:r>
            <a:r>
              <a:rPr lang="en-GB" sz="1800" dirty="0" smtClean="0">
                <a:latin typeface="Arial" pitchFamily="34" charset="0"/>
                <a:cs typeface="Arial" pitchFamily="34" charset="0"/>
              </a:rPr>
              <a:t>–</a:t>
            </a:r>
            <a:r>
              <a:rPr lang="en-GB" sz="1800" i="1" dirty="0" smtClean="0">
                <a:latin typeface="Arial" pitchFamily="34" charset="0"/>
                <a:cs typeface="Arial" pitchFamily="34" charset="0"/>
              </a:rPr>
              <a:t>NH</a:t>
            </a:r>
            <a:r>
              <a:rPr lang="en-GB" sz="1800" i="1" baseline="-25000" dirty="0" smtClean="0">
                <a:latin typeface="Arial" pitchFamily="34" charset="0"/>
                <a:cs typeface="Arial" pitchFamily="34" charset="0"/>
              </a:rPr>
              <a:t>2</a:t>
            </a:r>
            <a:r>
              <a:rPr lang="en-GB" sz="1800" i="1" dirty="0" smtClean="0">
                <a:latin typeface="Arial" pitchFamily="34" charset="0"/>
                <a:cs typeface="Arial" pitchFamily="34" charset="0"/>
              </a:rPr>
              <a:t> </a:t>
            </a:r>
            <a:r>
              <a:rPr lang="en-GB" sz="1800" dirty="0" smtClean="0">
                <a:latin typeface="Arial" pitchFamily="34" charset="0"/>
                <a:cs typeface="Arial" pitchFamily="34" charset="0"/>
              </a:rPr>
              <a:t>+</a:t>
            </a:r>
            <a:r>
              <a:rPr lang="en-GB" sz="1800" i="1" dirty="0" smtClean="0">
                <a:latin typeface="Arial" pitchFamily="34" charset="0"/>
                <a:cs typeface="Arial" pitchFamily="34" charset="0"/>
              </a:rPr>
              <a:t>O</a:t>
            </a:r>
            <a:r>
              <a:rPr lang="en-GB" sz="1800" dirty="0" smtClean="0">
                <a:latin typeface="Arial" pitchFamily="34" charset="0"/>
                <a:cs typeface="Arial" pitchFamily="34" charset="0"/>
              </a:rPr>
              <a:t>=</a:t>
            </a:r>
            <a:r>
              <a:rPr lang="en-GB" sz="1800" i="1" dirty="0" smtClean="0">
                <a:latin typeface="Arial" pitchFamily="34" charset="0"/>
                <a:cs typeface="Arial" pitchFamily="34" charset="0"/>
              </a:rPr>
              <a:t>C</a:t>
            </a:r>
            <a:r>
              <a:rPr lang="en-GB" sz="1800" dirty="0" smtClean="0">
                <a:latin typeface="Arial" pitchFamily="34" charset="0"/>
                <a:cs typeface="Arial" pitchFamily="34" charset="0"/>
              </a:rPr>
              <a:t>=</a:t>
            </a:r>
            <a:r>
              <a:rPr lang="en-GB" sz="1800" i="1" dirty="0" smtClean="0">
                <a:latin typeface="Arial" pitchFamily="34" charset="0"/>
                <a:cs typeface="Arial" pitchFamily="34" charset="0"/>
              </a:rPr>
              <a:t>O </a:t>
            </a:r>
            <a:endParaRPr lang="en-GB" sz="1800" dirty="0" smtClean="0">
              <a:latin typeface="Arial" pitchFamily="34" charset="0"/>
              <a:cs typeface="Arial" pitchFamily="34" charset="0"/>
            </a:endParaRPr>
          </a:p>
          <a:p>
            <a:endParaRPr lang="en-GB" dirty="0"/>
          </a:p>
        </p:txBody>
      </p:sp>
      <p:sp>
        <p:nvSpPr>
          <p:cNvPr id="20" name="Flowchart: Manual Operation 19"/>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22" name="Flowchart: Manual Operation 21"/>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4" name="Flowchart: Manual Operation 23"/>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27" name="Flowchart: Manual Operation 26"/>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Box 27"/>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29" name="Flowchart: Manual Operation 28"/>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TextBox 29"/>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31" name="Flowchart: Manual Operation 30"/>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TextBox 31"/>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Tree>
    <p:extLst>
      <p:ext uri="{BB962C8B-B14F-4D97-AF65-F5344CB8AC3E}">
        <p14:creationId xmlns:p14="http://schemas.microsoft.com/office/powerpoint/2010/main" val="306505256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TextBox 7"/>
          <p:cNvSpPr txBox="1"/>
          <p:nvPr/>
        </p:nvSpPr>
        <p:spPr>
          <a:xfrm>
            <a:off x="245907" y="1124744"/>
            <a:ext cx="6076081" cy="369332"/>
          </a:xfrm>
          <a:prstGeom prst="rect">
            <a:avLst/>
          </a:prstGeom>
          <a:noFill/>
        </p:spPr>
        <p:txBody>
          <a:bodyPr wrap="square" rtlCol="0">
            <a:spAutoFit/>
          </a:bodyPr>
          <a:lstStyle/>
          <a:p>
            <a:r>
              <a:rPr lang="en-GB" b="1" dirty="0">
                <a:latin typeface="Arial" pitchFamily="34" charset="0"/>
                <a:cs typeface="Arial" pitchFamily="34" charset="0"/>
              </a:rPr>
              <a:t>4</a:t>
            </a:r>
            <a:r>
              <a:rPr lang="en-GB" b="1" dirty="0" smtClean="0">
                <a:latin typeface="Arial" pitchFamily="34" charset="0"/>
                <a:cs typeface="Arial" pitchFamily="34" charset="0"/>
              </a:rPr>
              <a:t>. Activated Carbon Adsorption</a:t>
            </a:r>
            <a:endParaRPr lang="en-GB" b="1" dirty="0">
              <a:latin typeface="Arial" pitchFamily="34" charset="0"/>
              <a:cs typeface="Arial" pitchFamily="34" charset="0"/>
            </a:endParaRPr>
          </a:p>
        </p:txBody>
      </p:sp>
      <p:sp>
        <p:nvSpPr>
          <p:cNvPr id="17" name="Content Placeholder 4"/>
          <p:cNvSpPr txBox="1">
            <a:spLocks/>
          </p:cNvSpPr>
          <p:nvPr/>
        </p:nvSpPr>
        <p:spPr>
          <a:xfrm>
            <a:off x="457200" y="1916832"/>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GB" dirty="0"/>
          </a:p>
        </p:txBody>
      </p:sp>
      <p:sp>
        <p:nvSpPr>
          <p:cNvPr id="18" name="Content Placeholder 4"/>
          <p:cNvSpPr txBox="1">
            <a:spLocks/>
          </p:cNvSpPr>
          <p:nvPr/>
        </p:nvSpPr>
        <p:spPr>
          <a:xfrm>
            <a:off x="539552" y="1772816"/>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GB" sz="1800" dirty="0" smtClean="0">
              <a:latin typeface="Arial" pitchFamily="34" charset="0"/>
              <a:cs typeface="Arial" pitchFamily="34" charset="0"/>
            </a:endParaRPr>
          </a:p>
          <a:p>
            <a:endParaRPr lang="en-GB" dirty="0"/>
          </a:p>
        </p:txBody>
      </p:sp>
      <p:sp>
        <p:nvSpPr>
          <p:cNvPr id="22" name="Content Placeholder 2"/>
          <p:cNvSpPr txBox="1">
            <a:spLocks/>
          </p:cNvSpPr>
          <p:nvPr/>
        </p:nvSpPr>
        <p:spPr>
          <a:xfrm>
            <a:off x="457200" y="1628800"/>
            <a:ext cx="8229600" cy="4497363"/>
          </a:xfrm>
          <a:prstGeom prst="rect">
            <a:avLst/>
          </a:prstGeom>
        </p:spPr>
        <p:txBody>
          <a:bodyPr vert="horz" lIns="91440" tIns="45720" rIns="91440" bIns="45720" rtlCol="0">
            <a:normAutofit fontScale="625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sz="3200" b="0" i="0" u="none" strike="noStrike" kern="1200" cap="none" spc="0" normalizeH="0" baseline="0" noProof="0" dirty="0" smtClean="0">
                <a:ln>
                  <a:noFill/>
                </a:ln>
                <a:solidFill>
                  <a:schemeClr val="tx1"/>
                </a:solidFill>
                <a:effectLst/>
                <a:uLnTx/>
                <a:uFillTx/>
                <a:latin typeface="+mn-lt"/>
                <a:ea typeface="+mn-ea"/>
                <a:cs typeface="+mn-cs"/>
              </a:rPr>
              <a:t>A form of carbon that has been processed to make it highly porous so as to have a very large surface area available for adsorption or chemical reactions.</a:t>
            </a: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GB" sz="3200" dirty="0" smtClean="0"/>
              <a:t>CO</a:t>
            </a:r>
            <a:r>
              <a:rPr lang="en-GB" sz="3200" baseline="-25000" dirty="0" smtClean="0"/>
              <a:t>2</a:t>
            </a:r>
            <a:r>
              <a:rPr lang="en-GB" sz="3200" dirty="0" smtClean="0"/>
              <a:t> saturated air is passed over the activated carbon and the CO</a:t>
            </a:r>
            <a:r>
              <a:rPr lang="en-GB" sz="3200" baseline="-25000" dirty="0" smtClean="0"/>
              <a:t>2</a:t>
            </a:r>
            <a:r>
              <a:rPr lang="en-GB" sz="3200" dirty="0" smtClean="0"/>
              <a:t> is adsorbed onto the surface.</a:t>
            </a:r>
            <a:endParaRPr lang="en-GB" sz="3200" baseline="30000"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GB" sz="3200" dirty="0" smtClean="0"/>
              <a:t>Can be regenerated by blowing air with a low CO</a:t>
            </a:r>
            <a:r>
              <a:rPr lang="en-GB" sz="3200" baseline="-25000" dirty="0" smtClean="0"/>
              <a:t>2</a:t>
            </a:r>
            <a:r>
              <a:rPr lang="en-GB" sz="3200" dirty="0" smtClean="0"/>
              <a:t> concentration through the bed.</a:t>
            </a:r>
          </a:p>
          <a:p>
            <a:pPr marL="342900" marR="0" lvl="0" indent="-342900" algn="l" defTabSz="914400" rtl="0" eaLnBrk="1" fontAlgn="auto" latinLnBrk="0" hangingPunct="1">
              <a:lnSpc>
                <a:spcPct val="100000"/>
              </a:lnSpc>
              <a:spcBef>
                <a:spcPct val="20000"/>
              </a:spcBef>
              <a:spcAft>
                <a:spcPts val="0"/>
              </a:spcAft>
              <a:buClrTx/>
              <a:buSzTx/>
              <a:tabLst/>
              <a:defRPr/>
            </a:pPr>
            <a:endParaRPr lang="en-GB" sz="3200"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GB" sz="3200" dirty="0" smtClean="0"/>
              <a:t>Only useful to us if we have a waste stream of air from another process that can be used to clean it. </a:t>
            </a:r>
          </a:p>
          <a:p>
            <a:pPr marL="342900" marR="0" lvl="0" indent="-342900" algn="l" defTabSz="914400" rtl="0" eaLnBrk="1" fontAlgn="auto" latinLnBrk="0" hangingPunct="1">
              <a:lnSpc>
                <a:spcPct val="100000"/>
              </a:lnSpc>
              <a:spcBef>
                <a:spcPct val="20000"/>
              </a:spcBef>
              <a:spcAft>
                <a:spcPts val="0"/>
              </a:spcAft>
              <a:buClrTx/>
              <a:buSzTx/>
              <a:tabLst/>
              <a:defRPr/>
            </a:pPr>
            <a:endParaRPr lang="en-GB" sz="3200"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GB" sz="3200" dirty="0" smtClean="0"/>
              <a:t>There is no way of gaining a pure CO</a:t>
            </a:r>
            <a:r>
              <a:rPr lang="en-GB" sz="3200" baseline="-25000" dirty="0" smtClean="0"/>
              <a:t>2 </a:t>
            </a:r>
            <a:r>
              <a:rPr lang="en-GB" sz="3200" dirty="0" smtClean="0"/>
              <a:t>stream, which may cause problems in later processes when converting the CO</a:t>
            </a:r>
            <a:r>
              <a:rPr lang="en-GB" sz="3200" baseline="-25000" dirty="0" smtClean="0"/>
              <a:t>2</a:t>
            </a:r>
            <a:r>
              <a:rPr lang="en-GB" sz="3200" dirty="0" smtClean="0"/>
              <a:t> to O</a:t>
            </a:r>
            <a:r>
              <a:rPr lang="en-GB" sz="3200" baseline="-25000" dirty="0" smtClean="0"/>
              <a:t>2</a:t>
            </a:r>
            <a:r>
              <a:rPr lang="en-GB" sz="3200" dirty="0" smtClean="0"/>
              <a:t>.  Therefore this technology is not applicable to the space station.</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21" name="Flowchart: Manual Operation 20"/>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24" name="Flowchart: Manual Operation 23"/>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7" name="Flowchart: Manual Operation 26"/>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Box 27"/>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29" name="Flowchart: Manual Operation 28"/>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TextBox 29"/>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31" name="Flowchart: Manual Operation 30"/>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TextBox 31"/>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33" name="Flowchart: Manual Operation 32"/>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TextBox 33"/>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Tree>
    <p:extLst>
      <p:ext uri="{BB962C8B-B14F-4D97-AF65-F5344CB8AC3E}">
        <p14:creationId xmlns:p14="http://schemas.microsoft.com/office/powerpoint/2010/main" val="236012827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TextBox 7"/>
          <p:cNvSpPr txBox="1"/>
          <p:nvPr/>
        </p:nvSpPr>
        <p:spPr>
          <a:xfrm>
            <a:off x="237815" y="1124744"/>
            <a:ext cx="6076081" cy="369332"/>
          </a:xfrm>
          <a:prstGeom prst="rect">
            <a:avLst/>
          </a:prstGeom>
          <a:noFill/>
        </p:spPr>
        <p:txBody>
          <a:bodyPr wrap="square" rtlCol="0">
            <a:spAutoFit/>
          </a:bodyPr>
          <a:lstStyle/>
          <a:p>
            <a:r>
              <a:rPr lang="en-GB" b="1" dirty="0">
                <a:latin typeface="Arial" pitchFamily="34" charset="0"/>
                <a:cs typeface="Arial" pitchFamily="34" charset="0"/>
              </a:rPr>
              <a:t>5</a:t>
            </a:r>
            <a:r>
              <a:rPr lang="en-GB" b="1" dirty="0" smtClean="0">
                <a:latin typeface="Arial" pitchFamily="34" charset="0"/>
                <a:cs typeface="Arial" pitchFamily="34" charset="0"/>
              </a:rPr>
              <a:t>. Scrubbers</a:t>
            </a:r>
            <a:endParaRPr lang="en-GB" b="1" dirty="0">
              <a:latin typeface="Arial" pitchFamily="34" charset="0"/>
              <a:cs typeface="Arial" pitchFamily="34" charset="0"/>
            </a:endParaRPr>
          </a:p>
        </p:txBody>
      </p:sp>
      <p:sp>
        <p:nvSpPr>
          <p:cNvPr id="17" name="Content Placeholder 4"/>
          <p:cNvSpPr txBox="1">
            <a:spLocks/>
          </p:cNvSpPr>
          <p:nvPr/>
        </p:nvSpPr>
        <p:spPr>
          <a:xfrm>
            <a:off x="457200" y="1916832"/>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GB" dirty="0"/>
          </a:p>
        </p:txBody>
      </p:sp>
      <p:sp>
        <p:nvSpPr>
          <p:cNvPr id="18" name="Content Placeholder 2"/>
          <p:cNvSpPr txBox="1">
            <a:spLocks/>
          </p:cNvSpPr>
          <p:nvPr/>
        </p:nvSpPr>
        <p:spPr>
          <a:xfrm>
            <a:off x="457200" y="1628800"/>
            <a:ext cx="8229600" cy="4497363"/>
          </a:xfrm>
          <a:prstGeom prst="rect">
            <a:avLst/>
          </a:prstGeom>
        </p:spPr>
        <p:txBody>
          <a:bodyPr vert="horz" lIns="91440" tIns="45720" rIns="91440" bIns="45720" rtlCol="0">
            <a:normAutofit fontScale="55000" lnSpcReduction="20000"/>
          </a:bodyPr>
          <a:lstStyle/>
          <a:p>
            <a:pPr marL="571500" marR="0" lvl="0" indent="-571500" algn="l" defTabSz="914400" rtl="0" eaLnBrk="1" fontAlgn="auto" latinLnBrk="0" hangingPunct="1">
              <a:lnSpc>
                <a:spcPct val="100000"/>
              </a:lnSpc>
              <a:spcBef>
                <a:spcPct val="20000"/>
              </a:spcBef>
              <a:spcAft>
                <a:spcPts val="0"/>
              </a:spcAft>
              <a:buClrTx/>
              <a:buSzTx/>
              <a:buFont typeface="+mj-lt"/>
              <a:buAutoNum type="romanUcPeriod"/>
              <a:tabLst/>
              <a:defRPr/>
            </a:pPr>
            <a:r>
              <a:rPr lang="en-GB" sz="3200" b="1" dirty="0" smtClean="0"/>
              <a:t>Soda Lime – used on submarines </a:t>
            </a:r>
          </a:p>
          <a:p>
            <a:pPr marL="571500" indent="-571500">
              <a:spcBef>
                <a:spcPct val="20000"/>
              </a:spcBef>
              <a:buFont typeface="Arial" pitchFamily="34" charset="0"/>
              <a:buChar char="•"/>
            </a:pPr>
            <a:r>
              <a:rPr lang="en-GB" sz="3200" dirty="0" smtClean="0"/>
              <a:t>Constant air circulation through a scrubber system filled with 75% calcium hydroxide. CO</a:t>
            </a:r>
            <a:r>
              <a:rPr lang="en-GB" sz="3200" baseline="-25000" dirty="0" smtClean="0"/>
              <a:t>2</a:t>
            </a:r>
            <a:r>
              <a:rPr lang="en-GB" sz="3200" dirty="0" smtClean="0"/>
              <a:t> is removed via the following reaction.</a:t>
            </a:r>
          </a:p>
          <a:p>
            <a:pPr marL="571500" indent="-571500">
              <a:spcBef>
                <a:spcPct val="20000"/>
              </a:spcBef>
            </a:pPr>
            <a:endParaRPr lang="en-GB" sz="3200" dirty="0" smtClean="0"/>
          </a:p>
          <a:p>
            <a:pPr marL="571500" indent="-571500" algn="ctr">
              <a:spcBef>
                <a:spcPct val="20000"/>
              </a:spcBef>
            </a:pPr>
            <a:r>
              <a:rPr lang="en-GB" sz="3200" dirty="0" smtClean="0"/>
              <a:t>CO</a:t>
            </a:r>
            <a:r>
              <a:rPr lang="en-GB" sz="3200" baseline="-25000" dirty="0" smtClean="0"/>
              <a:t>2</a:t>
            </a:r>
            <a:r>
              <a:rPr lang="en-GB" sz="3200" dirty="0" smtClean="0"/>
              <a:t> + Ca(OH)</a:t>
            </a:r>
            <a:r>
              <a:rPr lang="en-GB" sz="3200" baseline="-25000" dirty="0" smtClean="0"/>
              <a:t>2</a:t>
            </a:r>
            <a:r>
              <a:rPr lang="en-GB" sz="3200" dirty="0" smtClean="0"/>
              <a:t> → CaCO</a:t>
            </a:r>
            <a:r>
              <a:rPr lang="en-GB" sz="3200" baseline="-25000" dirty="0" smtClean="0"/>
              <a:t>3</a:t>
            </a:r>
            <a:r>
              <a:rPr lang="en-GB" sz="3200" dirty="0" smtClean="0"/>
              <a:t> + H</a:t>
            </a:r>
            <a:r>
              <a:rPr lang="en-GB" sz="3200" baseline="-25000" dirty="0" smtClean="0"/>
              <a:t>2</a:t>
            </a:r>
            <a:r>
              <a:rPr lang="en-GB" sz="3200" dirty="0" smtClean="0"/>
              <a:t>O</a:t>
            </a:r>
          </a:p>
          <a:p>
            <a:pPr marL="571500" indent="-571500" algn="ctr">
              <a:spcBef>
                <a:spcPct val="20000"/>
              </a:spcBef>
            </a:pPr>
            <a:endParaRPr lang="en-GB" sz="3200" dirty="0" smtClean="0"/>
          </a:p>
          <a:p>
            <a:pPr marL="571500" indent="-571500">
              <a:spcBef>
                <a:spcPct val="20000"/>
              </a:spcBef>
              <a:buFont typeface="Arial" pitchFamily="34" charset="0"/>
              <a:buChar char="•"/>
            </a:pPr>
            <a:r>
              <a:rPr lang="en-GB" sz="3200" dirty="0" smtClean="0"/>
              <a:t>Non regenerative, Ca(OH)2 must be resupplied.</a:t>
            </a:r>
          </a:p>
          <a:p>
            <a:pPr marL="571500" indent="-571500">
              <a:spcBef>
                <a:spcPct val="20000"/>
              </a:spcBef>
            </a:pPr>
            <a:endParaRPr lang="en-GB" sz="3200" dirty="0" smtClean="0"/>
          </a:p>
          <a:p>
            <a:pPr marL="571500" indent="-571500">
              <a:spcBef>
                <a:spcPct val="20000"/>
              </a:spcBef>
              <a:buFont typeface="+mj-lt"/>
              <a:buAutoNum type="romanUcPeriod" startAt="2"/>
            </a:pPr>
            <a:r>
              <a:rPr lang="en-GB" sz="3200" b="1" dirty="0" smtClean="0"/>
              <a:t>Lithium Hydroxide – used in spacesuits</a:t>
            </a:r>
          </a:p>
          <a:p>
            <a:pPr marL="571500" indent="-571500">
              <a:spcBef>
                <a:spcPct val="20000"/>
              </a:spcBef>
              <a:buFont typeface="Arial" pitchFamily="34" charset="0"/>
              <a:buChar char="•"/>
            </a:pPr>
            <a:r>
              <a:rPr lang="en-GB" sz="3200" dirty="0" smtClean="0"/>
              <a:t>Used to remove CO2 from exhaled air by one of two reactions.</a:t>
            </a:r>
          </a:p>
          <a:p>
            <a:pPr marL="571500" indent="-571500">
              <a:spcBef>
                <a:spcPct val="20000"/>
              </a:spcBef>
              <a:buFont typeface="Arial" pitchFamily="34" charset="0"/>
              <a:buChar char="•"/>
            </a:pPr>
            <a:endParaRPr lang="en-GB" sz="3200" dirty="0" smtClean="0"/>
          </a:p>
          <a:p>
            <a:pPr algn="ctr"/>
            <a:r>
              <a:rPr lang="en-GB" sz="3200" dirty="0" smtClean="0"/>
              <a:t>2 LiOH·H</a:t>
            </a:r>
            <a:r>
              <a:rPr lang="en-GB" sz="3200" baseline="-25000" dirty="0" smtClean="0"/>
              <a:t>2</a:t>
            </a:r>
            <a:r>
              <a:rPr lang="en-GB" sz="3200" dirty="0" smtClean="0"/>
              <a:t>O + CO</a:t>
            </a:r>
            <a:r>
              <a:rPr lang="en-GB" sz="3200" baseline="-25000" dirty="0" smtClean="0"/>
              <a:t>2</a:t>
            </a:r>
            <a:r>
              <a:rPr lang="en-GB" sz="3200" dirty="0" smtClean="0"/>
              <a:t> → Li</a:t>
            </a:r>
            <a:r>
              <a:rPr lang="en-GB" sz="3200" baseline="-25000" dirty="0" smtClean="0"/>
              <a:t>2</a:t>
            </a:r>
            <a:r>
              <a:rPr lang="en-GB" sz="3200" dirty="0" smtClean="0"/>
              <a:t>CO</a:t>
            </a:r>
            <a:r>
              <a:rPr lang="en-GB" sz="3200" baseline="-25000" dirty="0" smtClean="0"/>
              <a:t>3</a:t>
            </a:r>
            <a:r>
              <a:rPr lang="en-GB" sz="3200" dirty="0" smtClean="0"/>
              <a:t> + 3 H</a:t>
            </a:r>
            <a:r>
              <a:rPr lang="en-GB" sz="3200" baseline="-25000" dirty="0" smtClean="0"/>
              <a:t>2</a:t>
            </a:r>
            <a:r>
              <a:rPr lang="en-GB" sz="3200" dirty="0" smtClean="0"/>
              <a:t>O</a:t>
            </a:r>
          </a:p>
          <a:p>
            <a:pPr algn="ctr"/>
            <a:r>
              <a:rPr lang="en-GB" sz="3200" dirty="0" smtClean="0"/>
              <a:t>2LiOH + CO</a:t>
            </a:r>
            <a:r>
              <a:rPr lang="en-GB" sz="3200" baseline="-25000" dirty="0" smtClean="0"/>
              <a:t>2</a:t>
            </a:r>
            <a:r>
              <a:rPr lang="en-GB" sz="3200" dirty="0" smtClean="0"/>
              <a:t> → Li</a:t>
            </a:r>
            <a:r>
              <a:rPr lang="en-GB" sz="3200" baseline="-25000" dirty="0" smtClean="0"/>
              <a:t>2</a:t>
            </a:r>
            <a:r>
              <a:rPr lang="en-GB" sz="3200" dirty="0" smtClean="0"/>
              <a:t>CO</a:t>
            </a:r>
            <a:r>
              <a:rPr lang="en-GB" sz="3200" baseline="-25000" dirty="0" smtClean="0"/>
              <a:t>3</a:t>
            </a:r>
            <a:r>
              <a:rPr lang="en-GB" sz="3200" dirty="0" smtClean="0"/>
              <a:t> + H</a:t>
            </a:r>
            <a:r>
              <a:rPr lang="en-GB" sz="3200" baseline="-25000" dirty="0" smtClean="0"/>
              <a:t>2</a:t>
            </a:r>
            <a:r>
              <a:rPr lang="en-GB" sz="3200" dirty="0" smtClean="0"/>
              <a:t>O</a:t>
            </a:r>
          </a:p>
          <a:p>
            <a:pPr algn="ctr"/>
            <a:endParaRPr lang="en-GB" sz="3200"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GB" sz="3200" dirty="0" smtClean="0"/>
              <a:t>Second is lighter and produces less water.</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sz="3200" b="0" i="0" u="none" strike="noStrike" kern="1200" cap="none" spc="0" normalizeH="0" baseline="0" noProof="0" dirty="0" smtClean="0">
                <a:ln>
                  <a:noFill/>
                </a:ln>
                <a:solidFill>
                  <a:schemeClr val="tx1"/>
                </a:solidFill>
                <a:effectLst/>
                <a:uLnTx/>
                <a:uFillTx/>
                <a:latin typeface="+mn-lt"/>
                <a:ea typeface="+mn-ea"/>
                <a:cs typeface="+mn-cs"/>
              </a:rPr>
              <a:t>Neither</a:t>
            </a:r>
            <a:r>
              <a:rPr kumimoji="0" lang="en-GB" sz="3200" b="0" i="0" u="none" strike="noStrike" kern="1200" cap="none" spc="0" normalizeH="0" noProof="0" dirty="0" smtClean="0">
                <a:ln>
                  <a:noFill/>
                </a:ln>
                <a:solidFill>
                  <a:schemeClr val="tx1"/>
                </a:solidFill>
                <a:effectLst/>
                <a:uLnTx/>
                <a:uFillTx/>
                <a:latin typeface="+mn-lt"/>
                <a:ea typeface="+mn-ea"/>
                <a:cs typeface="+mn-cs"/>
              </a:rPr>
              <a:t> systems are </a:t>
            </a:r>
            <a:r>
              <a:rPr kumimoji="0" lang="en-GB" sz="3200" b="0" i="0" u="none" strike="noStrike" kern="1200" cap="none" spc="0" normalizeH="0" noProof="0" dirty="0" err="1" smtClean="0">
                <a:ln>
                  <a:noFill/>
                </a:ln>
                <a:solidFill>
                  <a:schemeClr val="tx1"/>
                </a:solidFill>
                <a:effectLst/>
                <a:uLnTx/>
                <a:uFillTx/>
                <a:latin typeface="+mn-lt"/>
                <a:ea typeface="+mn-ea"/>
                <a:cs typeface="+mn-cs"/>
              </a:rPr>
              <a:t>regenerable</a:t>
            </a:r>
            <a:r>
              <a:rPr kumimoji="0" lang="en-GB" sz="3200" b="0" i="0" u="none" strike="noStrike" kern="1200" cap="none" spc="0" normalizeH="0" noProof="0" dirty="0" smtClean="0">
                <a:ln>
                  <a:noFill/>
                </a:ln>
                <a:solidFill>
                  <a:schemeClr val="tx1"/>
                </a:solidFill>
                <a:effectLst/>
                <a:uLnTx/>
                <a:uFillTx/>
                <a:latin typeface="+mn-lt"/>
                <a:ea typeface="+mn-ea"/>
                <a:cs typeface="+mn-cs"/>
              </a:rPr>
              <a:t> and </a:t>
            </a:r>
            <a:r>
              <a:rPr kumimoji="0" lang="en-GB" sz="3200" b="0" i="0" u="none" strike="noStrike" kern="1200" cap="none" spc="0" normalizeH="0" noProof="0" dirty="0" err="1" smtClean="0">
                <a:ln>
                  <a:noFill/>
                </a:ln>
                <a:solidFill>
                  <a:schemeClr val="tx1"/>
                </a:solidFill>
                <a:effectLst/>
                <a:uLnTx/>
                <a:uFillTx/>
                <a:latin typeface="+mn-lt"/>
                <a:ea typeface="+mn-ea"/>
                <a:cs typeface="+mn-cs"/>
              </a:rPr>
              <a:t>LiOH</a:t>
            </a:r>
            <a:r>
              <a:rPr kumimoji="0" lang="en-GB" sz="3200" b="0" i="0" u="none" strike="noStrike" kern="1200" cap="none" spc="0" normalizeH="0" noProof="0" dirty="0" smtClean="0">
                <a:ln>
                  <a:noFill/>
                </a:ln>
                <a:solidFill>
                  <a:schemeClr val="tx1"/>
                </a:solidFill>
                <a:effectLst/>
                <a:uLnTx/>
                <a:uFillTx/>
                <a:latin typeface="+mn-lt"/>
                <a:ea typeface="+mn-ea"/>
                <a:cs typeface="+mn-cs"/>
              </a:rPr>
              <a:t> must be resupplied.</a:t>
            </a: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9" name="Flowchart: Manual Operation 18"/>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21" name="Flowchart: Manual Operation 20"/>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3" name="Flowchart: Manual Operation 22"/>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26" name="Flowchart: Manual Operation 25"/>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TextBox 26"/>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28" name="Flowchart: Manual Operation 27"/>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extBox 28"/>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30" name="Flowchart: Manual Operation 29"/>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extBox 30"/>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Tree>
    <p:extLst>
      <p:ext uri="{BB962C8B-B14F-4D97-AF65-F5344CB8AC3E}">
        <p14:creationId xmlns:p14="http://schemas.microsoft.com/office/powerpoint/2010/main" val="394527220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77686" y="965919"/>
            <a:ext cx="8712968" cy="830997"/>
          </a:xfrm>
          <a:prstGeom prst="rect">
            <a:avLst/>
          </a:prstGeom>
          <a:noFill/>
        </p:spPr>
        <p:txBody>
          <a:bodyPr wrap="square" rtlCol="0">
            <a:spAutoFit/>
          </a:bodyPr>
          <a:lstStyle/>
          <a:p>
            <a:pPr algn="ctr"/>
            <a:r>
              <a:rPr lang="en-GB" sz="2400" b="1" dirty="0" smtClean="0">
                <a:latin typeface="Arial" pitchFamily="34" charset="0"/>
                <a:cs typeface="Arial" pitchFamily="34" charset="0"/>
              </a:rPr>
              <a:t>Criteria &amp; Constraints- CO</a:t>
            </a:r>
            <a:r>
              <a:rPr lang="en-GB" sz="2400" b="1" baseline="-25000" dirty="0" smtClean="0">
                <a:latin typeface="Arial" pitchFamily="34" charset="0"/>
                <a:cs typeface="Arial" pitchFamily="34" charset="0"/>
              </a:rPr>
              <a:t>2</a:t>
            </a:r>
            <a:r>
              <a:rPr lang="en-GB" sz="2400" b="1" dirty="0" smtClean="0">
                <a:latin typeface="Arial" pitchFamily="34" charset="0"/>
                <a:cs typeface="Arial" pitchFamily="34" charset="0"/>
              </a:rPr>
              <a:t> Separation</a:t>
            </a:r>
          </a:p>
          <a:p>
            <a:pPr algn="ctr"/>
            <a:endParaRPr lang="en-GB" sz="2400" b="1" dirty="0">
              <a:latin typeface="Arial" pitchFamily="34" charset="0"/>
              <a:cs typeface="Arial" pitchFamily="34" charset="0"/>
            </a:endParaRPr>
          </a:p>
        </p:txBody>
      </p:sp>
      <p:graphicFrame>
        <p:nvGraphicFramePr>
          <p:cNvPr id="11" name="Table 10"/>
          <p:cNvGraphicFramePr>
            <a:graphicFrameLocks noGrp="1"/>
          </p:cNvGraphicFramePr>
          <p:nvPr>
            <p:extLst>
              <p:ext uri="{D42A27DB-BD31-4B8C-83A1-F6EECF244321}">
                <p14:modId xmlns:p14="http://schemas.microsoft.com/office/powerpoint/2010/main" val="1375280906"/>
              </p:ext>
            </p:extLst>
          </p:nvPr>
        </p:nvGraphicFramePr>
        <p:xfrm>
          <a:off x="683568" y="1628800"/>
          <a:ext cx="7560840" cy="3090288"/>
        </p:xfrm>
        <a:graphic>
          <a:graphicData uri="http://schemas.openxmlformats.org/drawingml/2006/table">
            <a:tbl>
              <a:tblPr firstRow="1" bandRow="1">
                <a:tableStyleId>{5C22544A-7EE6-4342-B048-85BDC9FD1C3A}</a:tableStyleId>
              </a:tblPr>
              <a:tblGrid>
                <a:gridCol w="2190058"/>
                <a:gridCol w="1440160"/>
                <a:gridCol w="1152128"/>
                <a:gridCol w="1368152"/>
                <a:gridCol w="1410342"/>
              </a:tblGrid>
              <a:tr h="647192">
                <a:tc>
                  <a:txBody>
                    <a:bodyPr/>
                    <a:lstStyle/>
                    <a:p>
                      <a:r>
                        <a:rPr lang="en-GB" dirty="0" smtClean="0"/>
                        <a:t>Technology</a:t>
                      </a:r>
                      <a:endParaRPr lang="en-GB" dirty="0"/>
                    </a:p>
                  </a:txBody>
                  <a:tcPr/>
                </a:tc>
                <a:tc>
                  <a:txBody>
                    <a:bodyPr/>
                    <a:lstStyle/>
                    <a:p>
                      <a:r>
                        <a:rPr lang="en-GB" dirty="0" smtClean="0"/>
                        <a:t>Applicability</a:t>
                      </a:r>
                      <a:endParaRPr lang="en-GB" dirty="0"/>
                    </a:p>
                  </a:txBody>
                  <a:tcPr/>
                </a:tc>
                <a:tc>
                  <a:txBody>
                    <a:bodyPr/>
                    <a:lstStyle/>
                    <a:p>
                      <a:r>
                        <a:rPr lang="en-GB" dirty="0" smtClean="0"/>
                        <a:t>Reliability</a:t>
                      </a:r>
                      <a:endParaRPr lang="en-GB" dirty="0"/>
                    </a:p>
                  </a:txBody>
                  <a:tcPr/>
                </a:tc>
                <a:tc>
                  <a:txBody>
                    <a:bodyPr/>
                    <a:lstStyle/>
                    <a:p>
                      <a:r>
                        <a:rPr lang="en-GB" dirty="0" smtClean="0"/>
                        <a:t>Modularity</a:t>
                      </a:r>
                      <a:endParaRPr lang="en-GB" dirty="0"/>
                    </a:p>
                  </a:txBody>
                  <a:tcPr/>
                </a:tc>
                <a:tc>
                  <a:txBody>
                    <a:bodyPr/>
                    <a:lstStyle/>
                    <a:p>
                      <a:r>
                        <a:rPr lang="en-GB" dirty="0" smtClean="0"/>
                        <a:t>Resupply</a:t>
                      </a:r>
                      <a:endParaRPr lang="en-GB" dirty="0"/>
                    </a:p>
                  </a:txBody>
                  <a:tcPr/>
                </a:tc>
              </a:tr>
              <a:tr h="504936">
                <a:tc>
                  <a:txBody>
                    <a:bodyPr/>
                    <a:lstStyle/>
                    <a:p>
                      <a:r>
                        <a:rPr lang="en-GB" dirty="0" smtClean="0"/>
                        <a:t>CRDA</a:t>
                      </a:r>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r>
              <a:tr h="499216">
                <a:tc>
                  <a:txBody>
                    <a:bodyPr/>
                    <a:lstStyle/>
                    <a:p>
                      <a:r>
                        <a:rPr lang="en-GB" dirty="0" smtClean="0"/>
                        <a:t>MEA Absorption</a:t>
                      </a:r>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r>
              <a:tr h="489432">
                <a:tc>
                  <a:txBody>
                    <a:bodyPr/>
                    <a:lstStyle/>
                    <a:p>
                      <a:r>
                        <a:rPr lang="en-GB" dirty="0" smtClean="0"/>
                        <a:t>Activated</a:t>
                      </a:r>
                      <a:r>
                        <a:rPr lang="en-GB" baseline="0" dirty="0" smtClean="0"/>
                        <a:t> Carbon</a:t>
                      </a:r>
                      <a:endParaRPr lang="en-GB" dirty="0"/>
                    </a:p>
                  </a:txBody>
                  <a:tcPr/>
                </a:tc>
                <a:tc>
                  <a:txBody>
                    <a:bodyPr/>
                    <a:lstStyle/>
                    <a:p>
                      <a:endParaRPr lang="en-GB" dirty="0"/>
                    </a:p>
                  </a:txBody>
                  <a:tcPr/>
                </a:tc>
                <a:tc>
                  <a:txBody>
                    <a:bodyPr/>
                    <a:lstStyle/>
                    <a:p>
                      <a:pPr algn="ctr"/>
                      <a:r>
                        <a:rPr lang="en-GB" dirty="0" smtClean="0"/>
                        <a:t>-</a:t>
                      </a:r>
                      <a:endParaRPr lang="en-GB" b="1" dirty="0">
                        <a:solidFill>
                          <a:schemeClr val="accent4">
                            <a:lumMod val="50000"/>
                          </a:schemeClr>
                        </a:solidFill>
                      </a:endParaRPr>
                    </a:p>
                  </a:txBody>
                  <a:tcPr/>
                </a:tc>
                <a:tc>
                  <a:txBody>
                    <a:bodyPr/>
                    <a:lstStyle/>
                    <a:p>
                      <a:pPr algn="ctr"/>
                      <a:r>
                        <a:rPr lang="en-GB" dirty="0" smtClean="0"/>
                        <a:t>-</a:t>
                      </a:r>
                      <a:endParaRPr lang="en-GB" dirty="0"/>
                    </a:p>
                  </a:txBody>
                  <a:tcPr/>
                </a:tc>
                <a:tc>
                  <a:txBody>
                    <a:bodyPr/>
                    <a:lstStyle/>
                    <a:p>
                      <a:pPr algn="ctr"/>
                      <a:r>
                        <a:rPr lang="en-GB" dirty="0" smtClean="0"/>
                        <a:t>-</a:t>
                      </a:r>
                      <a:endParaRPr lang="en-GB" dirty="0"/>
                    </a:p>
                  </a:txBody>
                  <a:tcPr/>
                </a:tc>
              </a:tr>
              <a:tr h="479648">
                <a:tc>
                  <a:txBody>
                    <a:bodyPr/>
                    <a:lstStyle/>
                    <a:p>
                      <a:r>
                        <a:rPr lang="en-GB" dirty="0" smtClean="0"/>
                        <a:t>PSA</a:t>
                      </a:r>
                      <a:endParaRPr lang="en-GB" dirty="0"/>
                    </a:p>
                  </a:txBody>
                  <a:tcPr/>
                </a:tc>
                <a:tc>
                  <a:txBody>
                    <a:bodyPr/>
                    <a:lstStyle/>
                    <a:p>
                      <a:endParaRPr lang="en-GB" dirty="0"/>
                    </a:p>
                  </a:txBody>
                  <a:tcPr/>
                </a:tc>
                <a:tc>
                  <a:txBody>
                    <a:bodyPr/>
                    <a:lstStyle/>
                    <a:p>
                      <a:endParaRPr lang="en-GB" sz="2400" dirty="0"/>
                    </a:p>
                  </a:txBody>
                  <a:tcPr/>
                </a:tc>
                <a:tc>
                  <a:txBody>
                    <a:bodyPr/>
                    <a:lstStyle/>
                    <a:p>
                      <a:endParaRPr lang="en-GB" dirty="0"/>
                    </a:p>
                  </a:txBody>
                  <a:tcPr/>
                </a:tc>
                <a:tc>
                  <a:txBody>
                    <a:bodyPr/>
                    <a:lstStyle/>
                    <a:p>
                      <a:endParaRPr lang="en-GB" sz="2400" dirty="0"/>
                    </a:p>
                  </a:txBody>
                  <a:tcPr/>
                </a:tc>
              </a:tr>
              <a:tr h="469864">
                <a:tc>
                  <a:txBody>
                    <a:bodyPr/>
                    <a:lstStyle/>
                    <a:p>
                      <a:r>
                        <a:rPr lang="en-GB" dirty="0" smtClean="0"/>
                        <a:t>Sorbents</a:t>
                      </a:r>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r>
            </a:tbl>
          </a:graphicData>
        </a:graphic>
      </p:graphicFrame>
      <p:pic>
        <p:nvPicPr>
          <p:cNvPr id="22" name="Picture 8" descr="http://www.clker.com/cliparts/1/1/9/2/12065738771352376078Arnoud999_Right_or_wrong_5.svg.me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73116" y="4319172"/>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45441" y="2348880"/>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70517" y="2865690"/>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20580" y="3861048"/>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8" descr="http://www.clker.com/cliparts/1/1/9/2/12065738771352376078Arnoud999_Right_or_wrong_5.svg.me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25312" y="3381411"/>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41958" y="2863192"/>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66661" y="3861048"/>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62805" y="2350702"/>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12160" y="3861048"/>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29280" y="3847142"/>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08304" y="2360958"/>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08304" y="2895664"/>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8"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63694" y="2360958"/>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62804" y="2897718"/>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60"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65179" y="4337992"/>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61"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12160" y="4337992"/>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71"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63693" y="4333934"/>
            <a:ext cx="386741" cy="284288"/>
          </a:xfrm>
          <a:prstGeom prst="rect">
            <a:avLst/>
          </a:prstGeom>
          <a:noFill/>
          <a:extLst>
            <a:ext uri="{909E8E84-426E-40DD-AFC4-6F175D3DCCD1}">
              <a14:hiddenFill xmlns:a14="http://schemas.microsoft.com/office/drawing/2010/main">
                <a:solidFill>
                  <a:srgbClr val="FFFFFF"/>
                </a:solidFill>
              </a14:hiddenFill>
            </a:ext>
          </a:extLst>
        </p:spPr>
      </p:pic>
      <p:sp>
        <p:nvSpPr>
          <p:cNvPr id="34" name="Flowchart: Manual Operation 33"/>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TextBox 34"/>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36" name="Flowchart: Manual Operation 35"/>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TextBox 36"/>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42" name="Flowchart: Manual Operation 41"/>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TextBox 46"/>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49" name="Flowchart: Manual Operation 48"/>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TextBox 49"/>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51" name="Flowchart: Manual Operation 50"/>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TextBox 51"/>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53" name="Flowchart: Manual Operation 52"/>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TextBox 53"/>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Tree>
    <p:extLst>
      <p:ext uri="{BB962C8B-B14F-4D97-AF65-F5344CB8AC3E}">
        <p14:creationId xmlns:p14="http://schemas.microsoft.com/office/powerpoint/2010/main" val="41109093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36704"/>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77686" y="965919"/>
            <a:ext cx="8712968" cy="830997"/>
          </a:xfrm>
          <a:prstGeom prst="rect">
            <a:avLst/>
          </a:prstGeom>
          <a:noFill/>
        </p:spPr>
        <p:txBody>
          <a:bodyPr wrap="square" rtlCol="0">
            <a:spAutoFit/>
          </a:bodyPr>
          <a:lstStyle/>
          <a:p>
            <a:pPr algn="ctr"/>
            <a:r>
              <a:rPr lang="en-GB" sz="2400" b="1" dirty="0" smtClean="0">
                <a:latin typeface="Arial" pitchFamily="34" charset="0"/>
                <a:cs typeface="Arial" pitchFamily="34" charset="0"/>
              </a:rPr>
              <a:t>Criteria &amp; Constraints- CO</a:t>
            </a:r>
            <a:r>
              <a:rPr lang="en-GB" sz="2400" b="1" baseline="-25000" dirty="0" smtClean="0">
                <a:latin typeface="Arial" pitchFamily="34" charset="0"/>
                <a:cs typeface="Arial" pitchFamily="34" charset="0"/>
              </a:rPr>
              <a:t>2</a:t>
            </a:r>
            <a:r>
              <a:rPr lang="en-GB" sz="2400" b="1" dirty="0" smtClean="0">
                <a:latin typeface="Arial" pitchFamily="34" charset="0"/>
                <a:cs typeface="Arial" pitchFamily="34" charset="0"/>
              </a:rPr>
              <a:t> Separation</a:t>
            </a:r>
          </a:p>
          <a:p>
            <a:pPr algn="ctr"/>
            <a:endParaRPr lang="en-GB" sz="2400" b="1" dirty="0">
              <a:latin typeface="Arial" pitchFamily="34" charset="0"/>
              <a:cs typeface="Arial" pitchFamily="34" charset="0"/>
            </a:endParaRPr>
          </a:p>
        </p:txBody>
      </p:sp>
      <p:graphicFrame>
        <p:nvGraphicFramePr>
          <p:cNvPr id="11" name="Table 10"/>
          <p:cNvGraphicFramePr>
            <a:graphicFrameLocks noGrp="1"/>
          </p:cNvGraphicFramePr>
          <p:nvPr>
            <p:extLst>
              <p:ext uri="{D42A27DB-BD31-4B8C-83A1-F6EECF244321}">
                <p14:modId xmlns:p14="http://schemas.microsoft.com/office/powerpoint/2010/main" val="1748545495"/>
              </p:ext>
            </p:extLst>
          </p:nvPr>
        </p:nvGraphicFramePr>
        <p:xfrm>
          <a:off x="683568" y="1628800"/>
          <a:ext cx="7560840" cy="3090288"/>
        </p:xfrm>
        <a:graphic>
          <a:graphicData uri="http://schemas.openxmlformats.org/drawingml/2006/table">
            <a:tbl>
              <a:tblPr firstRow="1" bandRow="1">
                <a:tableStyleId>{5C22544A-7EE6-4342-B048-85BDC9FD1C3A}</a:tableStyleId>
              </a:tblPr>
              <a:tblGrid>
                <a:gridCol w="2190058"/>
                <a:gridCol w="1440160"/>
                <a:gridCol w="1152128"/>
                <a:gridCol w="1368152"/>
                <a:gridCol w="1410342"/>
              </a:tblGrid>
              <a:tr h="647192">
                <a:tc>
                  <a:txBody>
                    <a:bodyPr/>
                    <a:lstStyle/>
                    <a:p>
                      <a:r>
                        <a:rPr lang="en-GB" dirty="0" smtClean="0"/>
                        <a:t>Technology</a:t>
                      </a:r>
                      <a:endParaRPr lang="en-GB" dirty="0"/>
                    </a:p>
                  </a:txBody>
                  <a:tcPr/>
                </a:tc>
                <a:tc>
                  <a:txBody>
                    <a:bodyPr/>
                    <a:lstStyle/>
                    <a:p>
                      <a:r>
                        <a:rPr lang="en-GB" dirty="0" smtClean="0"/>
                        <a:t>Applicability</a:t>
                      </a:r>
                      <a:endParaRPr lang="en-GB" dirty="0"/>
                    </a:p>
                  </a:txBody>
                  <a:tcPr/>
                </a:tc>
                <a:tc>
                  <a:txBody>
                    <a:bodyPr/>
                    <a:lstStyle/>
                    <a:p>
                      <a:r>
                        <a:rPr lang="en-GB" dirty="0" smtClean="0"/>
                        <a:t>Reliability</a:t>
                      </a:r>
                      <a:endParaRPr lang="en-GB" dirty="0"/>
                    </a:p>
                  </a:txBody>
                  <a:tcPr/>
                </a:tc>
                <a:tc>
                  <a:txBody>
                    <a:bodyPr/>
                    <a:lstStyle/>
                    <a:p>
                      <a:r>
                        <a:rPr lang="en-GB" dirty="0" smtClean="0"/>
                        <a:t>Modularity</a:t>
                      </a:r>
                      <a:endParaRPr lang="en-GB" dirty="0"/>
                    </a:p>
                  </a:txBody>
                  <a:tcPr/>
                </a:tc>
                <a:tc>
                  <a:txBody>
                    <a:bodyPr/>
                    <a:lstStyle/>
                    <a:p>
                      <a:r>
                        <a:rPr lang="en-GB" dirty="0" smtClean="0"/>
                        <a:t>Resupply</a:t>
                      </a:r>
                      <a:endParaRPr lang="en-GB" dirty="0"/>
                    </a:p>
                  </a:txBody>
                  <a:tcPr/>
                </a:tc>
              </a:tr>
              <a:tr h="504936">
                <a:tc>
                  <a:txBody>
                    <a:bodyPr/>
                    <a:lstStyle/>
                    <a:p>
                      <a:r>
                        <a:rPr lang="en-GB" dirty="0" smtClean="0"/>
                        <a:t>CRDA</a:t>
                      </a:r>
                      <a:endParaRPr lang="en-GB" dirty="0"/>
                    </a:p>
                  </a:txBody>
                  <a:tcPr>
                    <a:solidFill>
                      <a:srgbClr val="FFFF00"/>
                    </a:solidFill>
                  </a:tcPr>
                </a:tc>
                <a:tc>
                  <a:txBody>
                    <a:bodyPr/>
                    <a:lstStyle/>
                    <a:p>
                      <a:endParaRPr lang="en-GB" dirty="0"/>
                    </a:p>
                  </a:txBody>
                  <a:tcPr>
                    <a:solidFill>
                      <a:srgbClr val="FFFF00"/>
                    </a:solidFill>
                  </a:tcPr>
                </a:tc>
                <a:tc>
                  <a:txBody>
                    <a:bodyPr/>
                    <a:lstStyle/>
                    <a:p>
                      <a:endParaRPr lang="en-GB" dirty="0"/>
                    </a:p>
                  </a:txBody>
                  <a:tcPr>
                    <a:solidFill>
                      <a:srgbClr val="FFFF00"/>
                    </a:solidFill>
                  </a:tcPr>
                </a:tc>
                <a:tc>
                  <a:txBody>
                    <a:bodyPr/>
                    <a:lstStyle/>
                    <a:p>
                      <a:endParaRPr lang="en-GB" dirty="0"/>
                    </a:p>
                  </a:txBody>
                  <a:tcPr>
                    <a:solidFill>
                      <a:srgbClr val="FFFF00"/>
                    </a:solidFill>
                  </a:tcPr>
                </a:tc>
                <a:tc>
                  <a:txBody>
                    <a:bodyPr/>
                    <a:lstStyle/>
                    <a:p>
                      <a:endParaRPr lang="en-GB" dirty="0"/>
                    </a:p>
                  </a:txBody>
                  <a:tcPr>
                    <a:solidFill>
                      <a:srgbClr val="FFFF00"/>
                    </a:solidFill>
                  </a:tcPr>
                </a:tc>
              </a:tr>
              <a:tr h="499216">
                <a:tc>
                  <a:txBody>
                    <a:bodyPr/>
                    <a:lstStyle/>
                    <a:p>
                      <a:r>
                        <a:rPr lang="en-GB" dirty="0" smtClean="0"/>
                        <a:t>MEA Absorption</a:t>
                      </a:r>
                      <a:endParaRPr lang="en-GB" dirty="0"/>
                    </a:p>
                  </a:txBody>
                  <a:tcPr>
                    <a:solidFill>
                      <a:srgbClr val="FFFF00"/>
                    </a:solidFill>
                  </a:tcPr>
                </a:tc>
                <a:tc>
                  <a:txBody>
                    <a:bodyPr/>
                    <a:lstStyle/>
                    <a:p>
                      <a:endParaRPr lang="en-GB" dirty="0"/>
                    </a:p>
                  </a:txBody>
                  <a:tcPr>
                    <a:solidFill>
                      <a:srgbClr val="FFFF00"/>
                    </a:solidFill>
                  </a:tcPr>
                </a:tc>
                <a:tc>
                  <a:txBody>
                    <a:bodyPr/>
                    <a:lstStyle/>
                    <a:p>
                      <a:endParaRPr lang="en-GB" dirty="0"/>
                    </a:p>
                  </a:txBody>
                  <a:tcPr>
                    <a:solidFill>
                      <a:srgbClr val="FFFF00"/>
                    </a:solidFill>
                  </a:tcPr>
                </a:tc>
                <a:tc>
                  <a:txBody>
                    <a:bodyPr/>
                    <a:lstStyle/>
                    <a:p>
                      <a:endParaRPr lang="en-GB" dirty="0"/>
                    </a:p>
                  </a:txBody>
                  <a:tcPr>
                    <a:solidFill>
                      <a:srgbClr val="FFFF00"/>
                    </a:solidFill>
                  </a:tcPr>
                </a:tc>
                <a:tc>
                  <a:txBody>
                    <a:bodyPr/>
                    <a:lstStyle/>
                    <a:p>
                      <a:endParaRPr lang="en-GB" dirty="0"/>
                    </a:p>
                  </a:txBody>
                  <a:tcPr>
                    <a:solidFill>
                      <a:srgbClr val="FFFF00"/>
                    </a:solidFill>
                  </a:tcPr>
                </a:tc>
              </a:tr>
              <a:tr h="489432">
                <a:tc>
                  <a:txBody>
                    <a:bodyPr/>
                    <a:lstStyle/>
                    <a:p>
                      <a:r>
                        <a:rPr lang="en-GB" dirty="0" smtClean="0"/>
                        <a:t>Activated</a:t>
                      </a:r>
                      <a:r>
                        <a:rPr lang="en-GB" baseline="0" dirty="0" smtClean="0"/>
                        <a:t> Carbon</a:t>
                      </a:r>
                      <a:endParaRPr lang="en-GB" dirty="0"/>
                    </a:p>
                  </a:txBody>
                  <a:tcPr/>
                </a:tc>
                <a:tc>
                  <a:txBody>
                    <a:bodyPr/>
                    <a:lstStyle/>
                    <a:p>
                      <a:endParaRPr lang="en-GB" dirty="0"/>
                    </a:p>
                  </a:txBody>
                  <a:tcPr/>
                </a:tc>
                <a:tc>
                  <a:txBody>
                    <a:bodyPr/>
                    <a:lstStyle/>
                    <a:p>
                      <a:pPr algn="ctr"/>
                      <a:r>
                        <a:rPr lang="en-GB" b="1" dirty="0" smtClean="0">
                          <a:solidFill>
                            <a:schemeClr val="accent4">
                              <a:lumMod val="50000"/>
                            </a:schemeClr>
                          </a:solidFill>
                        </a:rPr>
                        <a:t>-</a:t>
                      </a:r>
                      <a:endParaRPr lang="en-GB" b="1" dirty="0">
                        <a:solidFill>
                          <a:schemeClr val="accent4">
                            <a:lumMod val="50000"/>
                          </a:schemeClr>
                        </a:solidFill>
                      </a:endParaRPr>
                    </a:p>
                  </a:txBody>
                  <a:tcPr/>
                </a:tc>
                <a:tc>
                  <a:txBody>
                    <a:bodyPr/>
                    <a:lstStyle/>
                    <a:p>
                      <a:pPr algn="ctr"/>
                      <a:r>
                        <a:rPr lang="en-GB" dirty="0" smtClean="0"/>
                        <a:t>-</a:t>
                      </a:r>
                      <a:endParaRPr lang="en-GB" dirty="0"/>
                    </a:p>
                  </a:txBody>
                  <a:tcPr/>
                </a:tc>
                <a:tc>
                  <a:txBody>
                    <a:bodyPr/>
                    <a:lstStyle/>
                    <a:p>
                      <a:pPr algn="ctr"/>
                      <a:r>
                        <a:rPr lang="en-GB" dirty="0" smtClean="0"/>
                        <a:t>-</a:t>
                      </a:r>
                      <a:endParaRPr lang="en-GB" dirty="0"/>
                    </a:p>
                  </a:txBody>
                  <a:tcPr/>
                </a:tc>
              </a:tr>
              <a:tr h="479648">
                <a:tc>
                  <a:txBody>
                    <a:bodyPr/>
                    <a:lstStyle/>
                    <a:p>
                      <a:r>
                        <a:rPr lang="en-GB" dirty="0" smtClean="0"/>
                        <a:t>PSA</a:t>
                      </a:r>
                      <a:endParaRPr lang="en-GB" dirty="0"/>
                    </a:p>
                  </a:txBody>
                  <a:tcPr>
                    <a:solidFill>
                      <a:srgbClr val="FFFF00"/>
                    </a:solidFill>
                  </a:tcPr>
                </a:tc>
                <a:tc>
                  <a:txBody>
                    <a:bodyPr/>
                    <a:lstStyle/>
                    <a:p>
                      <a:endParaRPr lang="en-GB" dirty="0"/>
                    </a:p>
                  </a:txBody>
                  <a:tcPr>
                    <a:solidFill>
                      <a:srgbClr val="FFFF00"/>
                    </a:solidFill>
                  </a:tcPr>
                </a:tc>
                <a:tc>
                  <a:txBody>
                    <a:bodyPr/>
                    <a:lstStyle/>
                    <a:p>
                      <a:endParaRPr lang="en-GB" sz="2400" dirty="0"/>
                    </a:p>
                  </a:txBody>
                  <a:tcPr>
                    <a:solidFill>
                      <a:srgbClr val="FFFF00"/>
                    </a:solidFill>
                  </a:tcPr>
                </a:tc>
                <a:tc>
                  <a:txBody>
                    <a:bodyPr/>
                    <a:lstStyle/>
                    <a:p>
                      <a:endParaRPr lang="en-GB" dirty="0"/>
                    </a:p>
                  </a:txBody>
                  <a:tcPr>
                    <a:solidFill>
                      <a:srgbClr val="FFFF00"/>
                    </a:solidFill>
                  </a:tcPr>
                </a:tc>
                <a:tc>
                  <a:txBody>
                    <a:bodyPr/>
                    <a:lstStyle/>
                    <a:p>
                      <a:endParaRPr lang="en-GB" sz="2400" dirty="0"/>
                    </a:p>
                  </a:txBody>
                  <a:tcPr>
                    <a:solidFill>
                      <a:srgbClr val="FFFF00"/>
                    </a:solidFill>
                  </a:tcPr>
                </a:tc>
              </a:tr>
              <a:tr h="469864">
                <a:tc>
                  <a:txBody>
                    <a:bodyPr/>
                    <a:lstStyle/>
                    <a:p>
                      <a:r>
                        <a:rPr lang="en-GB" dirty="0" smtClean="0"/>
                        <a:t>Sorbents</a:t>
                      </a:r>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r>
            </a:tbl>
          </a:graphicData>
        </a:graphic>
      </p:graphicFrame>
      <p:pic>
        <p:nvPicPr>
          <p:cNvPr id="22" name="Picture 8" descr="http://www.clker.com/cliparts/1/1/9/2/12065738771352376078Arnoud999_Right_or_wrong_5.svg.me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73116" y="4319172"/>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45441" y="2348880"/>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70517" y="2865690"/>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20580" y="3861048"/>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8" descr="http://www.clker.com/cliparts/1/1/9/2/12065738771352376078Arnoud999_Right_or_wrong_5.svg.me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25312" y="3381411"/>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41958" y="2863192"/>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66661" y="3861048"/>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62805" y="2350702"/>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12160" y="3861048"/>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29280" y="3847142"/>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08304" y="2360958"/>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08304" y="2895664"/>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8"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63694" y="2360958"/>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62804" y="2897718"/>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60"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65179" y="4337992"/>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61"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12160" y="4337992"/>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71"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63693" y="4333934"/>
            <a:ext cx="386741" cy="284288"/>
          </a:xfrm>
          <a:prstGeom prst="rect">
            <a:avLst/>
          </a:prstGeom>
          <a:noFill/>
          <a:extLst>
            <a:ext uri="{909E8E84-426E-40DD-AFC4-6F175D3DCCD1}">
              <a14:hiddenFill xmlns:a14="http://schemas.microsoft.com/office/drawing/2010/main">
                <a:solidFill>
                  <a:srgbClr val="FFFFFF"/>
                </a:solidFill>
              </a14:hiddenFill>
            </a:ext>
          </a:extLst>
        </p:spPr>
      </p:pic>
      <p:sp>
        <p:nvSpPr>
          <p:cNvPr id="34" name="Flowchart: Manual Operation 33"/>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TextBox 34"/>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36" name="Flowchart: Manual Operation 35"/>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TextBox 36"/>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42" name="Flowchart: Manual Operation 41"/>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TextBox 46"/>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49" name="Flowchart: Manual Operation 48"/>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TextBox 49"/>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51" name="Flowchart: Manual Operation 50"/>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TextBox 51"/>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53" name="Flowchart: Manual Operation 52"/>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TextBox 53"/>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Tree>
    <p:extLst>
      <p:ext uri="{BB962C8B-B14F-4D97-AF65-F5344CB8AC3E}">
        <p14:creationId xmlns:p14="http://schemas.microsoft.com/office/powerpoint/2010/main" val="336493962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38938"/>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77686" y="965919"/>
            <a:ext cx="8712968" cy="461665"/>
          </a:xfrm>
          <a:prstGeom prst="rect">
            <a:avLst/>
          </a:prstGeom>
          <a:noFill/>
        </p:spPr>
        <p:txBody>
          <a:bodyPr wrap="square" rtlCol="0">
            <a:spAutoFit/>
          </a:bodyPr>
          <a:lstStyle/>
          <a:p>
            <a:pPr algn="ctr"/>
            <a:r>
              <a:rPr lang="en-GB" sz="2400" b="1" dirty="0">
                <a:latin typeface="Arial" pitchFamily="34" charset="0"/>
                <a:cs typeface="Arial" pitchFamily="34" charset="0"/>
              </a:rPr>
              <a:t>CO</a:t>
            </a:r>
            <a:r>
              <a:rPr lang="en-GB" sz="2400" b="1" baseline="-25000" dirty="0">
                <a:latin typeface="Arial" pitchFamily="34" charset="0"/>
                <a:cs typeface="Arial" pitchFamily="34" charset="0"/>
              </a:rPr>
              <a:t>2</a:t>
            </a:r>
            <a:r>
              <a:rPr lang="en-GB" sz="2400" b="1" dirty="0">
                <a:latin typeface="Arial" pitchFamily="34" charset="0"/>
                <a:cs typeface="Arial" pitchFamily="34" charset="0"/>
              </a:rPr>
              <a:t> </a:t>
            </a:r>
            <a:r>
              <a:rPr lang="en-GB" sz="2400" b="1" dirty="0" smtClean="0">
                <a:latin typeface="Arial" pitchFamily="34" charset="0"/>
                <a:cs typeface="Arial" pitchFamily="34" charset="0"/>
              </a:rPr>
              <a:t>Separation - Final 3 </a:t>
            </a:r>
            <a:endParaRPr lang="en-GB" sz="2400" b="1" dirty="0">
              <a:latin typeface="Arial" pitchFamily="34" charset="0"/>
              <a:cs typeface="Arial"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4013120410"/>
              </p:ext>
            </p:extLst>
          </p:nvPr>
        </p:nvGraphicFramePr>
        <p:xfrm>
          <a:off x="1727624" y="1628800"/>
          <a:ext cx="5652240" cy="4789893"/>
        </p:xfrm>
        <a:graphic>
          <a:graphicData uri="http://schemas.openxmlformats.org/drawingml/2006/table">
            <a:tbl>
              <a:tblPr firstRow="1" bandRow="1">
                <a:tableStyleId>{5C22544A-7EE6-4342-B048-85BDC9FD1C3A}</a:tableStyleId>
              </a:tblPr>
              <a:tblGrid>
                <a:gridCol w="1688089"/>
                <a:gridCol w="1189367"/>
                <a:gridCol w="1351818"/>
                <a:gridCol w="1422966"/>
              </a:tblGrid>
              <a:tr h="1262341">
                <a:tc>
                  <a:txBody>
                    <a:bodyPr/>
                    <a:lstStyle/>
                    <a:p>
                      <a:pPr algn="ctr"/>
                      <a:endParaRPr lang="en-GB" dirty="0"/>
                    </a:p>
                  </a:txBody>
                  <a:tcPr/>
                </a:tc>
                <a:tc>
                  <a:txBody>
                    <a:bodyPr/>
                    <a:lstStyle/>
                    <a:p>
                      <a:pPr algn="ctr"/>
                      <a:r>
                        <a:rPr lang="en-GB" dirty="0" smtClean="0"/>
                        <a:t>CDRA</a:t>
                      </a:r>
                      <a:endParaRPr lang="en-GB" dirty="0"/>
                    </a:p>
                  </a:txBody>
                  <a:tcPr/>
                </a:tc>
                <a:tc>
                  <a:txBody>
                    <a:bodyPr/>
                    <a:lstStyle/>
                    <a:p>
                      <a:pPr algn="ctr"/>
                      <a:r>
                        <a:rPr lang="en-GB" dirty="0" smtClean="0"/>
                        <a:t>MEA Absorption</a:t>
                      </a:r>
                      <a:endParaRPr lang="en-GB" dirty="0"/>
                    </a:p>
                  </a:txBody>
                  <a:tcPr/>
                </a:tc>
                <a:tc>
                  <a:txBody>
                    <a:bodyPr/>
                    <a:lstStyle/>
                    <a:p>
                      <a:pPr algn="ctr"/>
                      <a:r>
                        <a:rPr lang="en-GB" dirty="0" smtClean="0"/>
                        <a:t>PSA</a:t>
                      </a:r>
                      <a:endParaRPr lang="en-GB" dirty="0"/>
                    </a:p>
                  </a:txBody>
                  <a:tcPr/>
                </a:tc>
              </a:tr>
              <a:tr h="708591">
                <a:tc>
                  <a:txBody>
                    <a:bodyPr/>
                    <a:lstStyle/>
                    <a:p>
                      <a:pPr algn="ctr"/>
                      <a:r>
                        <a:rPr lang="en-GB" dirty="0" smtClean="0"/>
                        <a:t>Resupply</a:t>
                      </a:r>
                      <a:r>
                        <a:rPr lang="en-GB" baseline="0" dirty="0" smtClean="0"/>
                        <a:t> </a:t>
                      </a:r>
                    </a:p>
                    <a:p>
                      <a:pPr algn="ctr"/>
                      <a:r>
                        <a:rPr lang="en-GB" baseline="0" dirty="0" smtClean="0"/>
                        <a:t>(kg/18 months)</a:t>
                      </a:r>
                      <a:endParaRPr lang="en-GB" dirty="0"/>
                    </a:p>
                  </a:txBody>
                  <a:tcPr/>
                </a:tc>
                <a:tc>
                  <a:txBody>
                    <a:bodyPr/>
                    <a:lstStyle/>
                    <a:p>
                      <a:pPr algn="ctr"/>
                      <a:r>
                        <a:rPr lang="en-GB" dirty="0" smtClean="0"/>
                        <a:t>0</a:t>
                      </a:r>
                      <a:endParaRPr lang="en-GB" dirty="0"/>
                    </a:p>
                  </a:txBody>
                  <a:tcPr/>
                </a:tc>
                <a:tc>
                  <a:txBody>
                    <a:bodyPr/>
                    <a:lstStyle/>
                    <a:p>
                      <a:pPr algn="ctr"/>
                      <a:r>
                        <a:rPr lang="en-GB" dirty="0" smtClean="0"/>
                        <a:t>0*</a:t>
                      </a:r>
                      <a:endParaRPr lang="en-GB" dirty="0"/>
                    </a:p>
                  </a:txBody>
                  <a:tcPr/>
                </a:tc>
                <a:tc>
                  <a:txBody>
                    <a:bodyPr/>
                    <a:lstStyle/>
                    <a:p>
                      <a:pPr algn="ctr"/>
                      <a:r>
                        <a:rPr lang="en-GB" dirty="0" smtClean="0"/>
                        <a:t>0</a:t>
                      </a:r>
                      <a:endParaRPr lang="en-GB" dirty="0"/>
                    </a:p>
                  </a:txBody>
                  <a:tcPr/>
                </a:tc>
              </a:tr>
              <a:tr h="624401">
                <a:tc>
                  <a:txBody>
                    <a:bodyPr/>
                    <a:lstStyle/>
                    <a:p>
                      <a:pPr algn="ctr"/>
                      <a:r>
                        <a:rPr lang="en-GB" dirty="0" smtClean="0"/>
                        <a:t>No. of independent</a:t>
                      </a:r>
                    </a:p>
                    <a:p>
                      <a:pPr algn="ctr"/>
                      <a:r>
                        <a:rPr lang="en-GB" dirty="0" smtClean="0"/>
                        <a:t>units</a:t>
                      </a:r>
                      <a:endParaRPr lang="en-GB" dirty="0"/>
                    </a:p>
                  </a:txBody>
                  <a:tcPr/>
                </a:tc>
                <a:tc>
                  <a:txBody>
                    <a:bodyPr/>
                    <a:lstStyle/>
                    <a:p>
                      <a:pPr algn="ctr"/>
                      <a:r>
                        <a:rPr lang="en-GB" dirty="0" smtClean="0"/>
                        <a:t>2</a:t>
                      </a:r>
                      <a:endParaRPr lang="en-GB" dirty="0"/>
                    </a:p>
                  </a:txBody>
                  <a:tcPr/>
                </a:tc>
                <a:tc>
                  <a:txBody>
                    <a:bodyPr/>
                    <a:lstStyle/>
                    <a:p>
                      <a:pPr algn="ctr"/>
                      <a:r>
                        <a:rPr lang="en-GB" dirty="0" smtClean="0"/>
                        <a:t>2</a:t>
                      </a:r>
                      <a:endParaRPr lang="en-GB" dirty="0"/>
                    </a:p>
                  </a:txBody>
                  <a:tcPr/>
                </a:tc>
                <a:tc>
                  <a:txBody>
                    <a:bodyPr/>
                    <a:lstStyle/>
                    <a:p>
                      <a:pPr algn="ctr"/>
                      <a:r>
                        <a:rPr lang="en-GB" dirty="0" smtClean="0"/>
                        <a:t>2*</a:t>
                      </a:r>
                      <a:endParaRPr lang="en-GB" dirty="0"/>
                    </a:p>
                  </a:txBody>
                  <a:tcPr/>
                </a:tc>
              </a:tr>
              <a:tr h="624401">
                <a:tc>
                  <a:txBody>
                    <a:bodyPr/>
                    <a:lstStyle/>
                    <a:p>
                      <a:pPr algn="ctr"/>
                      <a:r>
                        <a:rPr lang="en-GB" dirty="0" smtClean="0"/>
                        <a:t>Feed streams</a:t>
                      </a:r>
                      <a:endParaRPr lang="en-GB" dirty="0"/>
                    </a:p>
                  </a:txBody>
                  <a:tcPr/>
                </a:tc>
                <a:tc>
                  <a:txBody>
                    <a:bodyPr/>
                    <a:lstStyle/>
                    <a:p>
                      <a:pPr algn="ctr"/>
                      <a:r>
                        <a:rPr lang="en-GB" dirty="0" smtClean="0"/>
                        <a:t>1</a:t>
                      </a:r>
                      <a:endParaRPr lang="en-GB" dirty="0"/>
                    </a:p>
                  </a:txBody>
                  <a:tcPr/>
                </a:tc>
                <a:tc>
                  <a:txBody>
                    <a:bodyPr/>
                    <a:lstStyle/>
                    <a:p>
                      <a:pPr algn="ctr"/>
                      <a:r>
                        <a:rPr lang="en-GB" dirty="0" smtClean="0"/>
                        <a:t>1</a:t>
                      </a:r>
                      <a:endParaRPr lang="en-GB" dirty="0"/>
                    </a:p>
                  </a:txBody>
                  <a:tcPr/>
                </a:tc>
                <a:tc>
                  <a:txBody>
                    <a:bodyPr/>
                    <a:lstStyle/>
                    <a:p>
                      <a:pPr algn="ctr"/>
                      <a:r>
                        <a:rPr lang="en-GB" dirty="0" smtClean="0"/>
                        <a:t>1</a:t>
                      </a:r>
                      <a:endParaRPr lang="en-GB" dirty="0"/>
                    </a:p>
                  </a:txBody>
                  <a:tcPr/>
                </a:tc>
              </a:tr>
              <a:tr h="624401">
                <a:tc>
                  <a:txBody>
                    <a:bodyPr/>
                    <a:lstStyle/>
                    <a:p>
                      <a:pPr algn="ctr"/>
                      <a:r>
                        <a:rPr lang="en-GB" dirty="0" smtClean="0"/>
                        <a:t>Recovery rate (%)</a:t>
                      </a:r>
                      <a:endParaRPr lang="en-GB" dirty="0"/>
                    </a:p>
                  </a:txBody>
                  <a:tcPr/>
                </a:tc>
                <a:tc>
                  <a:txBody>
                    <a:bodyPr/>
                    <a:lstStyle/>
                    <a:p>
                      <a:pPr algn="ctr"/>
                      <a:r>
                        <a:rPr lang="en-GB" dirty="0" smtClean="0"/>
                        <a:t>-</a:t>
                      </a:r>
                      <a:endParaRPr lang="en-GB" dirty="0"/>
                    </a:p>
                  </a:txBody>
                  <a:tcPr/>
                </a:tc>
                <a:tc>
                  <a:txBody>
                    <a:bodyPr/>
                    <a:lstStyle/>
                    <a:p>
                      <a:pPr algn="ctr"/>
                      <a:r>
                        <a:rPr lang="en-GB" dirty="0" smtClean="0"/>
                        <a:t>70-90</a:t>
                      </a:r>
                      <a:endParaRPr lang="en-GB" dirty="0"/>
                    </a:p>
                  </a:txBody>
                  <a:tcPr/>
                </a:tc>
                <a:tc>
                  <a:txBody>
                    <a:bodyPr/>
                    <a:lstStyle/>
                    <a:p>
                      <a:pPr algn="ctr"/>
                      <a:r>
                        <a:rPr lang="en-GB" dirty="0" smtClean="0"/>
                        <a:t>95*</a:t>
                      </a:r>
                      <a:endParaRPr lang="en-GB" dirty="0"/>
                    </a:p>
                  </a:txBody>
                  <a:tcPr/>
                </a:tc>
              </a:tr>
              <a:tr h="624401">
                <a:tc>
                  <a:txBody>
                    <a:bodyPr/>
                    <a:lstStyle/>
                    <a:p>
                      <a:pPr algn="ctr"/>
                      <a:r>
                        <a:rPr lang="en-GB" dirty="0" smtClean="0"/>
                        <a:t>Maintenance (years)</a:t>
                      </a:r>
                      <a:endParaRPr lang="en-GB" dirty="0"/>
                    </a:p>
                  </a:txBody>
                  <a:tcPr/>
                </a:tc>
                <a:tc>
                  <a:txBody>
                    <a:bodyPr/>
                    <a:lstStyle/>
                    <a:p>
                      <a:pPr algn="ctr"/>
                      <a:r>
                        <a:rPr lang="en-GB" dirty="0" smtClean="0"/>
                        <a:t>3-5 </a:t>
                      </a:r>
                      <a:endParaRPr lang="en-GB" dirty="0"/>
                    </a:p>
                  </a:txBody>
                  <a:tcPr/>
                </a:tc>
                <a:tc>
                  <a:txBody>
                    <a:bodyPr/>
                    <a:lstStyle/>
                    <a:p>
                      <a:pPr algn="ctr"/>
                      <a:r>
                        <a:rPr lang="en-GB" dirty="0" smtClean="0"/>
                        <a:t>-</a:t>
                      </a:r>
                      <a:endParaRPr lang="en-GB" dirty="0"/>
                    </a:p>
                  </a:txBody>
                  <a:tcPr/>
                </a:tc>
                <a:tc>
                  <a:txBody>
                    <a:bodyPr/>
                    <a:lstStyle/>
                    <a:p>
                      <a:pPr algn="ctr"/>
                      <a:r>
                        <a:rPr lang="en-GB" dirty="0" smtClean="0"/>
                        <a:t>3-5</a:t>
                      </a:r>
                      <a:endParaRPr lang="en-GB" dirty="0"/>
                    </a:p>
                  </a:txBody>
                  <a:tcPr/>
                </a:tc>
              </a:tr>
            </a:tbl>
          </a:graphicData>
        </a:graphic>
      </p:graphicFrame>
      <p:sp>
        <p:nvSpPr>
          <p:cNvPr id="17" name="Flowchart: Manual Operation 16"/>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9" name="Flowchart: Manual Operation 1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1" name="Flowchart: Manual Operation 20"/>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23" name="Flowchart: Manual Operation 22"/>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26" name="Flowchart: Manual Operation 2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TextBox 2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28" name="Flowchart: Manual Operation 2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extBox 2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Tree>
    <p:extLst>
      <p:ext uri="{BB962C8B-B14F-4D97-AF65-F5344CB8AC3E}">
        <p14:creationId xmlns:p14="http://schemas.microsoft.com/office/powerpoint/2010/main" val="344830157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38938"/>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77686" y="965919"/>
            <a:ext cx="8712968" cy="461665"/>
          </a:xfrm>
          <a:prstGeom prst="rect">
            <a:avLst/>
          </a:prstGeom>
          <a:noFill/>
        </p:spPr>
        <p:txBody>
          <a:bodyPr wrap="square" rtlCol="0">
            <a:spAutoFit/>
          </a:bodyPr>
          <a:lstStyle/>
          <a:p>
            <a:pPr algn="ctr"/>
            <a:r>
              <a:rPr lang="en-GB" sz="2400" b="1" dirty="0">
                <a:latin typeface="Arial" pitchFamily="34" charset="0"/>
                <a:cs typeface="Arial" pitchFamily="34" charset="0"/>
              </a:rPr>
              <a:t>CO</a:t>
            </a:r>
            <a:r>
              <a:rPr lang="en-GB" sz="2400" b="1" baseline="-25000" dirty="0">
                <a:latin typeface="Arial" pitchFamily="34" charset="0"/>
                <a:cs typeface="Arial" pitchFamily="34" charset="0"/>
              </a:rPr>
              <a:t>2</a:t>
            </a:r>
            <a:r>
              <a:rPr lang="en-GB" sz="2400" b="1" dirty="0">
                <a:latin typeface="Arial" pitchFamily="34" charset="0"/>
                <a:cs typeface="Arial" pitchFamily="34" charset="0"/>
              </a:rPr>
              <a:t> </a:t>
            </a:r>
            <a:r>
              <a:rPr lang="en-GB" sz="2400" b="1" dirty="0" smtClean="0">
                <a:latin typeface="Arial" pitchFamily="34" charset="0"/>
                <a:cs typeface="Arial" pitchFamily="34" charset="0"/>
              </a:rPr>
              <a:t>Separation - Final 3 </a:t>
            </a:r>
            <a:endParaRPr lang="en-GB" sz="2400" b="1" dirty="0">
              <a:latin typeface="Arial" pitchFamily="34" charset="0"/>
              <a:cs typeface="Arial"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980123875"/>
              </p:ext>
            </p:extLst>
          </p:nvPr>
        </p:nvGraphicFramePr>
        <p:xfrm>
          <a:off x="1727624" y="1628800"/>
          <a:ext cx="5652240" cy="4789893"/>
        </p:xfrm>
        <a:graphic>
          <a:graphicData uri="http://schemas.openxmlformats.org/drawingml/2006/table">
            <a:tbl>
              <a:tblPr firstRow="1" bandRow="1">
                <a:tableStyleId>{5C22544A-7EE6-4342-B048-85BDC9FD1C3A}</a:tableStyleId>
              </a:tblPr>
              <a:tblGrid>
                <a:gridCol w="1688089"/>
                <a:gridCol w="1189367"/>
                <a:gridCol w="1351818"/>
                <a:gridCol w="1422966"/>
              </a:tblGrid>
              <a:tr h="1262341">
                <a:tc>
                  <a:txBody>
                    <a:bodyPr/>
                    <a:lstStyle/>
                    <a:p>
                      <a:pPr algn="ctr"/>
                      <a:endParaRPr lang="en-GB" dirty="0"/>
                    </a:p>
                  </a:txBody>
                  <a:tcPr/>
                </a:tc>
                <a:tc>
                  <a:txBody>
                    <a:bodyPr/>
                    <a:lstStyle/>
                    <a:p>
                      <a:pPr algn="ctr"/>
                      <a:r>
                        <a:rPr lang="en-GB" dirty="0" smtClean="0"/>
                        <a:t>CDRA</a:t>
                      </a:r>
                      <a:endParaRPr lang="en-GB" dirty="0"/>
                    </a:p>
                  </a:txBody>
                  <a:tcPr/>
                </a:tc>
                <a:tc>
                  <a:txBody>
                    <a:bodyPr/>
                    <a:lstStyle/>
                    <a:p>
                      <a:pPr algn="ctr"/>
                      <a:r>
                        <a:rPr lang="en-GB" dirty="0" smtClean="0"/>
                        <a:t>MEA Absorption</a:t>
                      </a:r>
                      <a:endParaRPr lang="en-GB" dirty="0"/>
                    </a:p>
                  </a:txBody>
                  <a:tcPr/>
                </a:tc>
                <a:tc>
                  <a:txBody>
                    <a:bodyPr/>
                    <a:lstStyle/>
                    <a:p>
                      <a:pPr algn="ctr"/>
                      <a:r>
                        <a:rPr lang="en-GB" dirty="0" smtClean="0"/>
                        <a:t>PSA</a:t>
                      </a:r>
                      <a:endParaRPr lang="en-GB" dirty="0"/>
                    </a:p>
                  </a:txBody>
                  <a:tcPr/>
                </a:tc>
              </a:tr>
              <a:tr h="708591">
                <a:tc>
                  <a:txBody>
                    <a:bodyPr/>
                    <a:lstStyle/>
                    <a:p>
                      <a:pPr algn="ctr"/>
                      <a:r>
                        <a:rPr lang="en-GB" dirty="0" smtClean="0"/>
                        <a:t>Resupply</a:t>
                      </a:r>
                      <a:r>
                        <a:rPr lang="en-GB" baseline="0" dirty="0" smtClean="0"/>
                        <a:t> </a:t>
                      </a:r>
                    </a:p>
                    <a:p>
                      <a:pPr algn="ctr"/>
                      <a:r>
                        <a:rPr lang="en-GB" baseline="0" dirty="0" smtClean="0"/>
                        <a:t>(kg/18 months)</a:t>
                      </a:r>
                      <a:endParaRPr lang="en-GB" dirty="0"/>
                    </a:p>
                  </a:txBody>
                  <a:tcPr/>
                </a:tc>
                <a:tc>
                  <a:txBody>
                    <a:bodyPr/>
                    <a:lstStyle/>
                    <a:p>
                      <a:pPr algn="ctr"/>
                      <a:r>
                        <a:rPr lang="en-GB" dirty="0" smtClean="0"/>
                        <a:t>0</a:t>
                      </a:r>
                      <a:endParaRPr lang="en-GB" dirty="0"/>
                    </a:p>
                  </a:txBody>
                  <a:tcPr>
                    <a:solidFill>
                      <a:srgbClr val="FFFF00"/>
                    </a:solidFill>
                  </a:tcPr>
                </a:tc>
                <a:tc>
                  <a:txBody>
                    <a:bodyPr/>
                    <a:lstStyle/>
                    <a:p>
                      <a:pPr algn="ctr"/>
                      <a:r>
                        <a:rPr lang="en-GB" dirty="0" smtClean="0"/>
                        <a:t>0*</a:t>
                      </a:r>
                      <a:endParaRPr lang="en-GB" dirty="0"/>
                    </a:p>
                  </a:txBody>
                  <a:tcPr/>
                </a:tc>
                <a:tc>
                  <a:txBody>
                    <a:bodyPr/>
                    <a:lstStyle/>
                    <a:p>
                      <a:pPr algn="ctr"/>
                      <a:r>
                        <a:rPr lang="en-GB" dirty="0" smtClean="0"/>
                        <a:t>0</a:t>
                      </a:r>
                      <a:endParaRPr lang="en-GB" dirty="0"/>
                    </a:p>
                  </a:txBody>
                  <a:tcPr/>
                </a:tc>
              </a:tr>
              <a:tr h="624401">
                <a:tc>
                  <a:txBody>
                    <a:bodyPr/>
                    <a:lstStyle/>
                    <a:p>
                      <a:pPr algn="ctr"/>
                      <a:r>
                        <a:rPr lang="en-GB" dirty="0" smtClean="0"/>
                        <a:t>No. of independent</a:t>
                      </a:r>
                    </a:p>
                    <a:p>
                      <a:pPr algn="ctr"/>
                      <a:r>
                        <a:rPr lang="en-GB" dirty="0" smtClean="0"/>
                        <a:t>units</a:t>
                      </a:r>
                      <a:endParaRPr lang="en-GB" dirty="0"/>
                    </a:p>
                  </a:txBody>
                  <a:tcPr/>
                </a:tc>
                <a:tc>
                  <a:txBody>
                    <a:bodyPr/>
                    <a:lstStyle/>
                    <a:p>
                      <a:pPr algn="ctr"/>
                      <a:r>
                        <a:rPr lang="en-GB" dirty="0" smtClean="0"/>
                        <a:t>2</a:t>
                      </a:r>
                      <a:endParaRPr lang="en-GB" dirty="0"/>
                    </a:p>
                  </a:txBody>
                  <a:tcPr>
                    <a:solidFill>
                      <a:srgbClr val="FFFF00"/>
                    </a:solidFill>
                  </a:tcPr>
                </a:tc>
                <a:tc>
                  <a:txBody>
                    <a:bodyPr/>
                    <a:lstStyle/>
                    <a:p>
                      <a:pPr algn="ctr"/>
                      <a:r>
                        <a:rPr lang="en-GB" dirty="0" smtClean="0"/>
                        <a:t>2</a:t>
                      </a:r>
                      <a:endParaRPr lang="en-GB" dirty="0"/>
                    </a:p>
                  </a:txBody>
                  <a:tcPr/>
                </a:tc>
                <a:tc>
                  <a:txBody>
                    <a:bodyPr/>
                    <a:lstStyle/>
                    <a:p>
                      <a:pPr algn="ctr"/>
                      <a:r>
                        <a:rPr lang="en-GB" dirty="0" smtClean="0"/>
                        <a:t>2*</a:t>
                      </a:r>
                      <a:endParaRPr lang="en-GB" dirty="0"/>
                    </a:p>
                  </a:txBody>
                  <a:tcPr/>
                </a:tc>
              </a:tr>
              <a:tr h="624401">
                <a:tc>
                  <a:txBody>
                    <a:bodyPr/>
                    <a:lstStyle/>
                    <a:p>
                      <a:pPr algn="ctr"/>
                      <a:r>
                        <a:rPr lang="en-GB" dirty="0" smtClean="0"/>
                        <a:t>Feed streams</a:t>
                      </a:r>
                      <a:endParaRPr lang="en-GB" dirty="0"/>
                    </a:p>
                  </a:txBody>
                  <a:tcPr/>
                </a:tc>
                <a:tc>
                  <a:txBody>
                    <a:bodyPr/>
                    <a:lstStyle/>
                    <a:p>
                      <a:pPr algn="ctr"/>
                      <a:r>
                        <a:rPr lang="en-GB" dirty="0" smtClean="0"/>
                        <a:t>1</a:t>
                      </a:r>
                      <a:endParaRPr lang="en-GB" dirty="0"/>
                    </a:p>
                  </a:txBody>
                  <a:tcPr>
                    <a:solidFill>
                      <a:srgbClr val="FFFF00"/>
                    </a:solidFill>
                  </a:tcPr>
                </a:tc>
                <a:tc>
                  <a:txBody>
                    <a:bodyPr/>
                    <a:lstStyle/>
                    <a:p>
                      <a:pPr algn="ctr"/>
                      <a:r>
                        <a:rPr lang="en-GB" dirty="0" smtClean="0"/>
                        <a:t>1</a:t>
                      </a:r>
                      <a:endParaRPr lang="en-GB" dirty="0"/>
                    </a:p>
                  </a:txBody>
                  <a:tcPr/>
                </a:tc>
                <a:tc>
                  <a:txBody>
                    <a:bodyPr/>
                    <a:lstStyle/>
                    <a:p>
                      <a:pPr algn="ctr"/>
                      <a:r>
                        <a:rPr lang="en-GB" dirty="0" smtClean="0"/>
                        <a:t>1</a:t>
                      </a:r>
                      <a:endParaRPr lang="en-GB" dirty="0"/>
                    </a:p>
                  </a:txBody>
                  <a:tcPr/>
                </a:tc>
              </a:tr>
              <a:tr h="624401">
                <a:tc>
                  <a:txBody>
                    <a:bodyPr/>
                    <a:lstStyle/>
                    <a:p>
                      <a:pPr algn="ctr"/>
                      <a:r>
                        <a:rPr lang="en-GB" dirty="0" smtClean="0"/>
                        <a:t>Recovery rate (%)</a:t>
                      </a:r>
                      <a:endParaRPr lang="en-GB" dirty="0"/>
                    </a:p>
                  </a:txBody>
                  <a:tcPr/>
                </a:tc>
                <a:tc>
                  <a:txBody>
                    <a:bodyPr/>
                    <a:lstStyle/>
                    <a:p>
                      <a:pPr algn="ctr"/>
                      <a:r>
                        <a:rPr lang="en-GB" dirty="0" smtClean="0"/>
                        <a:t>-</a:t>
                      </a:r>
                      <a:endParaRPr lang="en-GB" dirty="0"/>
                    </a:p>
                  </a:txBody>
                  <a:tcPr>
                    <a:solidFill>
                      <a:srgbClr val="FFFF00"/>
                    </a:solidFill>
                  </a:tcPr>
                </a:tc>
                <a:tc>
                  <a:txBody>
                    <a:bodyPr/>
                    <a:lstStyle/>
                    <a:p>
                      <a:pPr algn="ctr"/>
                      <a:r>
                        <a:rPr lang="en-GB" dirty="0" smtClean="0"/>
                        <a:t>70-90</a:t>
                      </a:r>
                      <a:endParaRPr lang="en-GB" dirty="0"/>
                    </a:p>
                  </a:txBody>
                  <a:tcPr/>
                </a:tc>
                <a:tc>
                  <a:txBody>
                    <a:bodyPr/>
                    <a:lstStyle/>
                    <a:p>
                      <a:pPr algn="ctr"/>
                      <a:r>
                        <a:rPr lang="en-GB" dirty="0" smtClean="0"/>
                        <a:t>95*</a:t>
                      </a:r>
                      <a:endParaRPr lang="en-GB" dirty="0"/>
                    </a:p>
                  </a:txBody>
                  <a:tcPr/>
                </a:tc>
              </a:tr>
              <a:tr h="624401">
                <a:tc>
                  <a:txBody>
                    <a:bodyPr/>
                    <a:lstStyle/>
                    <a:p>
                      <a:pPr algn="ctr"/>
                      <a:r>
                        <a:rPr lang="en-GB" dirty="0" smtClean="0"/>
                        <a:t>Maintenance (years)</a:t>
                      </a:r>
                      <a:endParaRPr lang="en-GB" dirty="0"/>
                    </a:p>
                  </a:txBody>
                  <a:tcPr/>
                </a:tc>
                <a:tc>
                  <a:txBody>
                    <a:bodyPr/>
                    <a:lstStyle/>
                    <a:p>
                      <a:pPr algn="ctr"/>
                      <a:r>
                        <a:rPr lang="en-GB" dirty="0" smtClean="0"/>
                        <a:t>3-5 </a:t>
                      </a:r>
                      <a:endParaRPr lang="en-GB" dirty="0"/>
                    </a:p>
                  </a:txBody>
                  <a:tcPr>
                    <a:solidFill>
                      <a:srgbClr val="FFFF00"/>
                    </a:solidFill>
                  </a:tcPr>
                </a:tc>
                <a:tc>
                  <a:txBody>
                    <a:bodyPr/>
                    <a:lstStyle/>
                    <a:p>
                      <a:pPr algn="ctr"/>
                      <a:r>
                        <a:rPr lang="en-GB" dirty="0" smtClean="0"/>
                        <a:t>-</a:t>
                      </a:r>
                      <a:endParaRPr lang="en-GB" dirty="0"/>
                    </a:p>
                  </a:txBody>
                  <a:tcPr/>
                </a:tc>
                <a:tc>
                  <a:txBody>
                    <a:bodyPr/>
                    <a:lstStyle/>
                    <a:p>
                      <a:pPr algn="ctr"/>
                      <a:r>
                        <a:rPr lang="en-GB" dirty="0" smtClean="0"/>
                        <a:t>3-5</a:t>
                      </a:r>
                      <a:endParaRPr lang="en-GB" dirty="0"/>
                    </a:p>
                  </a:txBody>
                  <a:tcPr/>
                </a:tc>
              </a:tr>
            </a:tbl>
          </a:graphicData>
        </a:graphic>
      </p:graphicFrame>
      <p:sp>
        <p:nvSpPr>
          <p:cNvPr id="17" name="Flowchart: Manual Operation 16"/>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9" name="Flowchart: Manual Operation 1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1" name="Flowchart: Manual Operation 20"/>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23" name="Flowchart: Manual Operation 22"/>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26" name="Flowchart: Manual Operation 2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TextBox 2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28" name="Flowchart: Manual Operation 2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extBox 2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Tree>
    <p:extLst>
      <p:ext uri="{BB962C8B-B14F-4D97-AF65-F5344CB8AC3E}">
        <p14:creationId xmlns:p14="http://schemas.microsoft.com/office/powerpoint/2010/main" val="28321015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8" name="TextBox 7"/>
          <p:cNvSpPr txBox="1"/>
          <p:nvPr/>
        </p:nvSpPr>
        <p:spPr>
          <a:xfrm>
            <a:off x="331756" y="1268760"/>
            <a:ext cx="6190775" cy="461665"/>
          </a:xfrm>
          <a:prstGeom prst="rect">
            <a:avLst/>
          </a:prstGeom>
          <a:noFill/>
        </p:spPr>
        <p:txBody>
          <a:bodyPr wrap="square" rtlCol="0">
            <a:spAutoFit/>
          </a:bodyPr>
          <a:lstStyle/>
          <a:p>
            <a:r>
              <a:rPr lang="en-GB" sz="2400" b="1" dirty="0" smtClean="0">
                <a:latin typeface="Arial" pitchFamily="34" charset="0"/>
                <a:cs typeface="Arial" pitchFamily="34" charset="0"/>
              </a:rPr>
              <a:t>Alternatives to Electrolysis</a:t>
            </a:r>
            <a:endParaRPr lang="en-GB" sz="2400" b="1" dirty="0">
              <a:latin typeface="Arial" pitchFamily="34" charset="0"/>
              <a:cs typeface="Arial" pitchFamily="34" charset="0"/>
            </a:endParaRPr>
          </a:p>
        </p:txBody>
      </p:sp>
      <p:sp>
        <p:nvSpPr>
          <p:cNvPr id="11" name="TextBox 10"/>
          <p:cNvSpPr txBox="1"/>
          <p:nvPr/>
        </p:nvSpPr>
        <p:spPr>
          <a:xfrm>
            <a:off x="363629" y="2636912"/>
            <a:ext cx="5936563" cy="2585323"/>
          </a:xfrm>
          <a:prstGeom prst="rect">
            <a:avLst/>
          </a:prstGeom>
          <a:noFill/>
        </p:spPr>
        <p:txBody>
          <a:bodyPr wrap="square" rtlCol="0">
            <a:spAutoFit/>
          </a:bodyPr>
          <a:lstStyle/>
          <a:p>
            <a:pPr marL="342900" indent="-342900">
              <a:buFont typeface="+mj-lt"/>
              <a:buAutoNum type="arabicPeriod"/>
            </a:pPr>
            <a:r>
              <a:rPr lang="en-GB" dirty="0" err="1">
                <a:latin typeface="Arial" pitchFamily="34" charset="0"/>
                <a:cs typeface="Arial" pitchFamily="34" charset="0"/>
              </a:rPr>
              <a:t>Photocatalytic</a:t>
            </a:r>
            <a:r>
              <a:rPr lang="en-GB" dirty="0">
                <a:latin typeface="Arial" pitchFamily="34" charset="0"/>
                <a:cs typeface="Arial" pitchFamily="34" charset="0"/>
              </a:rPr>
              <a:t> </a:t>
            </a:r>
            <a:r>
              <a:rPr lang="en-GB" dirty="0" smtClean="0">
                <a:latin typeface="Arial" pitchFamily="34" charset="0"/>
                <a:cs typeface="Arial" pitchFamily="34" charset="0"/>
              </a:rPr>
              <a:t>splitting</a:t>
            </a:r>
          </a:p>
          <a:p>
            <a:pPr marL="342900" indent="-342900">
              <a:buFont typeface="+mj-lt"/>
              <a:buAutoNum type="arabicPeriod"/>
            </a:pPr>
            <a:endParaRPr lang="en-GB" dirty="0" smtClean="0">
              <a:latin typeface="Arial" pitchFamily="34" charset="0"/>
              <a:cs typeface="Arial" pitchFamily="34" charset="0"/>
            </a:endParaRPr>
          </a:p>
          <a:p>
            <a:pPr marL="342900" indent="-342900">
              <a:buFont typeface="+mj-lt"/>
              <a:buAutoNum type="arabicPeriod"/>
            </a:pPr>
            <a:r>
              <a:rPr lang="en-GB" dirty="0" err="1" smtClean="0">
                <a:latin typeface="Arial" pitchFamily="34" charset="0"/>
                <a:cs typeface="Arial" pitchFamily="34" charset="0"/>
              </a:rPr>
              <a:t>Thermolysis</a:t>
            </a:r>
            <a:endParaRPr lang="en-GB" dirty="0" smtClean="0">
              <a:latin typeface="Arial" pitchFamily="34" charset="0"/>
              <a:cs typeface="Arial" pitchFamily="34" charset="0"/>
            </a:endParaRPr>
          </a:p>
          <a:p>
            <a:pPr marL="342900" indent="-342900">
              <a:buFont typeface="+mj-lt"/>
              <a:buAutoNum type="arabicPeriod"/>
            </a:pPr>
            <a:endParaRPr lang="en-GB" dirty="0" smtClean="0">
              <a:latin typeface="Arial" pitchFamily="34" charset="0"/>
              <a:cs typeface="Arial" pitchFamily="34" charset="0"/>
            </a:endParaRPr>
          </a:p>
          <a:p>
            <a:pPr marL="342900" indent="-342900">
              <a:buFont typeface="+mj-lt"/>
              <a:buAutoNum type="arabicPeriod"/>
            </a:pPr>
            <a:r>
              <a:rPr lang="en-GB" dirty="0" smtClean="0">
                <a:latin typeface="Arial" pitchFamily="34" charset="0"/>
                <a:cs typeface="Arial" pitchFamily="34" charset="0"/>
              </a:rPr>
              <a:t>Thermochemical cycles</a:t>
            </a:r>
          </a:p>
          <a:p>
            <a:pPr marL="342900" indent="-342900">
              <a:buFont typeface="+mj-lt"/>
              <a:buAutoNum type="arabicPeriod"/>
            </a:pPr>
            <a:endParaRPr lang="en-GB" dirty="0" smtClean="0">
              <a:latin typeface="Arial" pitchFamily="34" charset="0"/>
              <a:cs typeface="Arial" pitchFamily="34" charset="0"/>
            </a:endParaRPr>
          </a:p>
          <a:p>
            <a:pPr marL="342900" indent="-342900">
              <a:buFont typeface="+mj-lt"/>
              <a:buAutoNum type="arabicPeriod"/>
            </a:pPr>
            <a:r>
              <a:rPr lang="en-GB" dirty="0" smtClean="0">
                <a:latin typeface="Arial" pitchFamily="34" charset="0"/>
                <a:cs typeface="Arial" pitchFamily="34" charset="0"/>
              </a:rPr>
              <a:t>Catalysis</a:t>
            </a:r>
            <a:endParaRPr lang="en-GB" dirty="0">
              <a:latin typeface="Arial" pitchFamily="34" charset="0"/>
              <a:cs typeface="Arial" pitchFamily="34" charset="0"/>
            </a:endParaRPr>
          </a:p>
          <a:p>
            <a:endParaRPr lang="en-GB" dirty="0"/>
          </a:p>
          <a:p>
            <a:endParaRPr lang="en-GB" dirty="0"/>
          </a:p>
        </p:txBody>
      </p:sp>
    </p:spTree>
    <p:extLst>
      <p:ext uri="{BB962C8B-B14F-4D97-AF65-F5344CB8AC3E}">
        <p14:creationId xmlns:p14="http://schemas.microsoft.com/office/powerpoint/2010/main" val="13544335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b="1" dirty="0" smtClean="0">
                <a:latin typeface="Arial" pitchFamily="34" charset="0"/>
                <a:cs typeface="Arial" pitchFamily="34" charset="0"/>
              </a:rPr>
              <a:t>1. Design </a:t>
            </a:r>
          </a:p>
          <a:p>
            <a:r>
              <a:rPr lang="en-GB" sz="1200" b="1" dirty="0" smtClean="0">
                <a:latin typeface="Arial" pitchFamily="34" charset="0"/>
                <a:cs typeface="Arial" pitchFamily="34" charset="0"/>
              </a:rPr>
              <a:t>objectives</a:t>
            </a:r>
            <a:endParaRPr lang="en-GB" sz="1200" b="1" dirty="0">
              <a:latin typeface="Arial" pitchFamily="34" charset="0"/>
              <a:cs typeface="Arial" pitchFamily="34" charset="0"/>
            </a:endParaRPr>
          </a:p>
        </p:txBody>
      </p:sp>
      <p:sp>
        <p:nvSpPr>
          <p:cNvPr id="4" name="TextBox 3"/>
          <p:cNvSpPr txBox="1"/>
          <p:nvPr/>
        </p:nvSpPr>
        <p:spPr>
          <a:xfrm>
            <a:off x="197260" y="836712"/>
            <a:ext cx="8712968" cy="461665"/>
          </a:xfrm>
          <a:prstGeom prst="rect">
            <a:avLst/>
          </a:prstGeom>
          <a:noFill/>
        </p:spPr>
        <p:txBody>
          <a:bodyPr wrap="square" rtlCol="0">
            <a:spAutoFit/>
          </a:bodyPr>
          <a:lstStyle/>
          <a:p>
            <a:r>
              <a:rPr lang="en-GB" sz="2400" b="1" dirty="0" smtClean="0">
                <a:latin typeface="Arial" pitchFamily="34" charset="0"/>
                <a:cs typeface="Arial" pitchFamily="34" charset="0"/>
              </a:rPr>
              <a:t>Design Brief</a:t>
            </a:r>
            <a:endParaRPr lang="en-GB" sz="2400" b="1" dirty="0">
              <a:latin typeface="Arial" pitchFamily="34" charset="0"/>
              <a:cs typeface="Arial" pitchFamily="34" charset="0"/>
            </a:endParaRPr>
          </a:p>
        </p:txBody>
      </p:sp>
      <p:sp>
        <p:nvSpPr>
          <p:cNvPr id="10" name="TextBox 9"/>
          <p:cNvSpPr txBox="1"/>
          <p:nvPr/>
        </p:nvSpPr>
        <p:spPr>
          <a:xfrm>
            <a:off x="825281" y="1412776"/>
            <a:ext cx="7995191" cy="5078313"/>
          </a:xfrm>
          <a:prstGeom prst="rect">
            <a:avLst/>
          </a:prstGeom>
          <a:noFill/>
        </p:spPr>
        <p:txBody>
          <a:bodyPr wrap="square" rtlCol="0">
            <a:spAutoFit/>
          </a:bodyPr>
          <a:lstStyle/>
          <a:p>
            <a:r>
              <a:rPr lang="en-GB" dirty="0">
                <a:latin typeface="Arial" pitchFamily="34" charset="0"/>
                <a:cs typeface="Arial" pitchFamily="34" charset="0"/>
              </a:rPr>
              <a:t>Your consulting company has been hired by the Mars Exploration Consortium, represented by </a:t>
            </a:r>
            <a:r>
              <a:rPr lang="en-GB" dirty="0" err="1">
                <a:latin typeface="Arial" pitchFamily="34" charset="0"/>
                <a:cs typeface="Arial" pitchFamily="34" charset="0"/>
              </a:rPr>
              <a:t>Drs.</a:t>
            </a:r>
            <a:r>
              <a:rPr lang="en-GB" dirty="0">
                <a:latin typeface="Arial" pitchFamily="34" charset="0"/>
                <a:cs typeface="Arial" pitchFamily="34" charset="0"/>
              </a:rPr>
              <a:t> </a:t>
            </a:r>
            <a:r>
              <a:rPr lang="en-GB" dirty="0" err="1">
                <a:latin typeface="Arial" pitchFamily="34" charset="0"/>
                <a:cs typeface="Arial" pitchFamily="34" charset="0"/>
              </a:rPr>
              <a:t>Sarkisov</a:t>
            </a:r>
            <a:r>
              <a:rPr lang="en-GB" dirty="0">
                <a:latin typeface="Arial" pitchFamily="34" charset="0"/>
                <a:cs typeface="Arial" pitchFamily="34" charset="0"/>
              </a:rPr>
              <a:t> and </a:t>
            </a:r>
            <a:r>
              <a:rPr lang="en-GB" dirty="0" err="1">
                <a:latin typeface="Arial" pitchFamily="34" charset="0"/>
                <a:cs typeface="Arial" pitchFamily="34" charset="0"/>
              </a:rPr>
              <a:t>Valluri</a:t>
            </a:r>
            <a:r>
              <a:rPr lang="en-GB" dirty="0">
                <a:latin typeface="Arial" pitchFamily="34" charset="0"/>
                <a:cs typeface="Arial" pitchFamily="34" charset="0"/>
              </a:rPr>
              <a:t>. The objective of the consortium is to build a space station on Mars, capable of a continuous support of a 10 member crew.</a:t>
            </a:r>
            <a:br>
              <a:rPr lang="en-GB" dirty="0">
                <a:latin typeface="Arial" pitchFamily="34" charset="0"/>
                <a:cs typeface="Arial" pitchFamily="34" charset="0"/>
              </a:rPr>
            </a:br>
            <a:r>
              <a:rPr lang="en-GB" dirty="0">
                <a:latin typeface="Arial" pitchFamily="34" charset="0"/>
                <a:cs typeface="Arial" pitchFamily="34" charset="0"/>
              </a:rPr>
              <a:t/>
            </a:r>
            <a:br>
              <a:rPr lang="en-GB" dirty="0">
                <a:latin typeface="Arial" pitchFamily="34" charset="0"/>
                <a:cs typeface="Arial" pitchFamily="34" charset="0"/>
              </a:rPr>
            </a:br>
            <a:r>
              <a:rPr lang="en-GB" dirty="0">
                <a:latin typeface="Arial" pitchFamily="34" charset="0"/>
                <a:cs typeface="Arial" pitchFamily="34" charset="0"/>
              </a:rPr>
              <a:t>It has been planned that a re-supply mission should return to Mars every 18 months, with the main resources re-supplied being water, oxygen and food. With the current cost of the re-supplement estimated at £1 M/kg, there is a clear need for intensive onsite recycling of the resources, including water, air and waste. Your company has been hired to develop an integrated recycling solution, with an objective to minimize the weight of the re-supplement cargo.</a:t>
            </a:r>
            <a:br>
              <a:rPr lang="en-GB" dirty="0">
                <a:latin typeface="Arial" pitchFamily="34" charset="0"/>
                <a:cs typeface="Arial" pitchFamily="34" charset="0"/>
              </a:rPr>
            </a:br>
            <a:r>
              <a:rPr lang="en-GB" dirty="0">
                <a:latin typeface="Arial" pitchFamily="34" charset="0"/>
                <a:cs typeface="Arial" pitchFamily="34" charset="0"/>
              </a:rPr>
              <a:t/>
            </a:r>
            <a:br>
              <a:rPr lang="en-GB" dirty="0">
                <a:latin typeface="Arial" pitchFamily="34" charset="0"/>
                <a:cs typeface="Arial" pitchFamily="34" charset="0"/>
              </a:rPr>
            </a:br>
            <a:r>
              <a:rPr lang="en-GB" dirty="0">
                <a:latin typeface="Arial" pitchFamily="34" charset="0"/>
                <a:cs typeface="Arial" pitchFamily="34" charset="0"/>
              </a:rPr>
              <a:t>Other technologies that should be explored along with the recycling, include collection and purification of water on Mars and local production of food stock (high protein vegetables </a:t>
            </a:r>
            <a:r>
              <a:rPr lang="en-GB" dirty="0" err="1">
                <a:latin typeface="Arial" pitchFamily="34" charset="0"/>
                <a:cs typeface="Arial" pitchFamily="34" charset="0"/>
              </a:rPr>
              <a:t>etc</a:t>
            </a:r>
            <a:r>
              <a:rPr lang="en-GB" dirty="0">
                <a:latin typeface="Arial" pitchFamily="34" charset="0"/>
                <a:cs typeface="Arial" pitchFamily="34" charset="0"/>
              </a:rPr>
              <a:t>).</a:t>
            </a:r>
            <a:br>
              <a:rPr lang="en-GB" dirty="0">
                <a:latin typeface="Arial" pitchFamily="34" charset="0"/>
                <a:cs typeface="Arial" pitchFamily="34" charset="0"/>
              </a:rPr>
            </a:br>
            <a:r>
              <a:rPr lang="en-GB" dirty="0">
                <a:latin typeface="Arial" pitchFamily="34" charset="0"/>
                <a:cs typeface="Arial" pitchFamily="34" charset="0"/>
              </a:rPr>
              <a:t/>
            </a:r>
            <a:br>
              <a:rPr lang="en-GB" dirty="0">
                <a:latin typeface="Arial" pitchFamily="34" charset="0"/>
                <a:cs typeface="Arial" pitchFamily="34" charset="0"/>
              </a:rPr>
            </a:br>
            <a:r>
              <a:rPr lang="en-GB" dirty="0">
                <a:latin typeface="Arial" pitchFamily="34" charset="0"/>
                <a:cs typeface="Arial" pitchFamily="34" charset="0"/>
              </a:rPr>
              <a:t>The primary source of energy for the Martial station will be provided by a nuclear reactor with up to 50 </a:t>
            </a:r>
            <a:r>
              <a:rPr lang="en-GB" dirty="0" err="1">
                <a:latin typeface="Arial" pitchFamily="34" charset="0"/>
                <a:cs typeface="Arial" pitchFamily="34" charset="0"/>
              </a:rPr>
              <a:t>MWe</a:t>
            </a:r>
            <a:r>
              <a:rPr lang="en-GB" dirty="0">
                <a:latin typeface="Arial" pitchFamily="34" charset="0"/>
                <a:cs typeface="Arial" pitchFamily="34" charset="0"/>
              </a:rPr>
              <a:t> capacity.</a:t>
            </a:r>
          </a:p>
        </p:txBody>
      </p:sp>
    </p:spTree>
    <p:extLst>
      <p:ext uri="{BB962C8B-B14F-4D97-AF65-F5344CB8AC3E}">
        <p14:creationId xmlns:p14="http://schemas.microsoft.com/office/powerpoint/2010/main" val="36544495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8" name="TextBox 7"/>
          <p:cNvSpPr txBox="1"/>
          <p:nvPr/>
        </p:nvSpPr>
        <p:spPr>
          <a:xfrm>
            <a:off x="331756" y="1268760"/>
            <a:ext cx="6190775" cy="461665"/>
          </a:xfrm>
          <a:prstGeom prst="rect">
            <a:avLst/>
          </a:prstGeom>
          <a:noFill/>
        </p:spPr>
        <p:txBody>
          <a:bodyPr wrap="square" rtlCol="0">
            <a:spAutoFit/>
          </a:bodyPr>
          <a:lstStyle/>
          <a:p>
            <a:r>
              <a:rPr lang="en-GB" sz="2400" b="1" dirty="0" smtClean="0">
                <a:latin typeface="Arial" pitchFamily="34" charset="0"/>
                <a:cs typeface="Arial" pitchFamily="34" charset="0"/>
              </a:rPr>
              <a:t>Alternatives to Electrolysis </a:t>
            </a:r>
            <a:r>
              <a:rPr lang="en-GB" sz="2400" b="1" dirty="0" err="1" smtClean="0">
                <a:latin typeface="Arial" pitchFamily="34" charset="0"/>
                <a:cs typeface="Arial" pitchFamily="34" charset="0"/>
              </a:rPr>
              <a:t>Cont</a:t>
            </a:r>
            <a:r>
              <a:rPr lang="en-GB" sz="2400" b="1" dirty="0" smtClean="0">
                <a:latin typeface="Arial" pitchFamily="34" charset="0"/>
                <a:cs typeface="Arial" pitchFamily="34" charset="0"/>
              </a:rPr>
              <a:t>…</a:t>
            </a:r>
            <a:endParaRPr lang="en-GB" sz="2400" b="1" dirty="0">
              <a:latin typeface="Arial" pitchFamily="34" charset="0"/>
              <a:cs typeface="Arial" pitchFamily="34" charset="0"/>
            </a:endParaRPr>
          </a:p>
        </p:txBody>
      </p:sp>
      <p:sp>
        <p:nvSpPr>
          <p:cNvPr id="20" name="Content Placeholder 2"/>
          <p:cNvSpPr txBox="1">
            <a:spLocks/>
          </p:cNvSpPr>
          <p:nvPr/>
        </p:nvSpPr>
        <p:spPr>
          <a:xfrm>
            <a:off x="363629" y="2636912"/>
            <a:ext cx="3538736" cy="3024336"/>
          </a:xfrm>
          <a:prstGeom prst="rect">
            <a:avLst/>
          </a:prstGeom>
        </p:spPr>
        <p:txBody>
          <a:bodyPr vert="horz" lIns="91440" tIns="45720" rIns="91440" bIns="45720" rtlCol="0">
            <a:normAutofit fontScale="62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14350" indent="-514350">
              <a:buFont typeface="+mj-lt"/>
              <a:buAutoNum type="arabicPeriod"/>
            </a:pPr>
            <a:r>
              <a:rPr lang="en-GB" sz="2900" b="1" dirty="0" err="1" smtClean="0">
                <a:latin typeface="Arial" pitchFamily="34" charset="0"/>
                <a:cs typeface="Arial" pitchFamily="34" charset="0"/>
              </a:rPr>
              <a:t>Photocatalytic</a:t>
            </a:r>
            <a:r>
              <a:rPr lang="en-GB" sz="2900" b="1" dirty="0" smtClean="0">
                <a:latin typeface="Arial" pitchFamily="34" charset="0"/>
                <a:cs typeface="Arial" pitchFamily="34" charset="0"/>
              </a:rPr>
              <a:t> splitting</a:t>
            </a:r>
          </a:p>
          <a:p>
            <a:pPr marL="514350" indent="-514350">
              <a:buFont typeface="+mj-lt"/>
              <a:buAutoNum type="arabicPeriod"/>
            </a:pPr>
            <a:endParaRPr lang="en-GB" b="1" dirty="0" smtClean="0"/>
          </a:p>
          <a:p>
            <a:r>
              <a:rPr lang="en-GB" sz="2900" dirty="0" smtClean="0">
                <a:latin typeface="Arial" pitchFamily="34" charset="0"/>
                <a:cs typeface="Arial" pitchFamily="34" charset="0"/>
              </a:rPr>
              <a:t>Advantages – simplicity (use catalyst suspended in water to electrolyse solution in the presence of sunlight)</a:t>
            </a:r>
          </a:p>
          <a:p>
            <a:endParaRPr lang="en-GB" sz="2900" dirty="0" smtClean="0">
              <a:latin typeface="Arial" pitchFamily="34" charset="0"/>
              <a:cs typeface="Arial" pitchFamily="34" charset="0"/>
            </a:endParaRPr>
          </a:p>
          <a:p>
            <a:r>
              <a:rPr lang="en-GB" sz="2900" dirty="0" smtClean="0">
                <a:latin typeface="Arial" pitchFamily="34" charset="0"/>
                <a:cs typeface="Arial" pitchFamily="34" charset="0"/>
              </a:rPr>
              <a:t>Disadvantages – Critical system would depend on the availability of sufficient insolation</a:t>
            </a:r>
            <a:endParaRPr lang="en-GB" sz="2900" dirty="0">
              <a:latin typeface="Arial" pitchFamily="34" charset="0"/>
              <a:cs typeface="Arial" pitchFamily="34" charset="0"/>
            </a:endParaRPr>
          </a:p>
        </p:txBody>
      </p:sp>
      <p:sp>
        <p:nvSpPr>
          <p:cNvPr id="12" name="TextBox 11"/>
          <p:cNvSpPr txBox="1"/>
          <p:nvPr/>
        </p:nvSpPr>
        <p:spPr>
          <a:xfrm>
            <a:off x="5508104" y="2492896"/>
            <a:ext cx="3384375" cy="3693319"/>
          </a:xfrm>
          <a:prstGeom prst="rect">
            <a:avLst/>
          </a:prstGeom>
          <a:noFill/>
        </p:spPr>
        <p:txBody>
          <a:bodyPr wrap="square" rtlCol="0">
            <a:spAutoFit/>
          </a:bodyPr>
          <a:lstStyle/>
          <a:p>
            <a:r>
              <a:rPr lang="en-GB" b="1" dirty="0" smtClean="0">
                <a:latin typeface="Arial" pitchFamily="34" charset="0"/>
                <a:cs typeface="Arial" pitchFamily="34" charset="0"/>
              </a:rPr>
              <a:t>2. </a:t>
            </a:r>
            <a:r>
              <a:rPr lang="en-GB" b="1" dirty="0" err="1" smtClean="0">
                <a:latin typeface="Arial" pitchFamily="34" charset="0"/>
                <a:cs typeface="Arial" pitchFamily="34" charset="0"/>
              </a:rPr>
              <a:t>Thermolysis</a:t>
            </a:r>
            <a:endParaRPr lang="en-GB" b="1" dirty="0" smtClean="0">
              <a:latin typeface="Arial" pitchFamily="34" charset="0"/>
              <a:cs typeface="Arial" pitchFamily="34" charset="0"/>
            </a:endParaRPr>
          </a:p>
          <a:p>
            <a:endParaRPr lang="en-GB" b="1" dirty="0">
              <a:latin typeface="Arial" pitchFamily="34" charset="0"/>
              <a:cs typeface="Arial" pitchFamily="34" charset="0"/>
            </a:endParaRPr>
          </a:p>
          <a:p>
            <a:pPr marL="285750" indent="-285750">
              <a:buFont typeface="Arial" pitchFamily="34" charset="0"/>
              <a:buChar char="•"/>
            </a:pPr>
            <a:r>
              <a:rPr lang="en-GB" dirty="0">
                <a:latin typeface="Arial" pitchFamily="34" charset="0"/>
                <a:cs typeface="Arial" pitchFamily="34" charset="0"/>
              </a:rPr>
              <a:t>Advantages  - Can use methane as a fuel (if Sabatier is used)</a:t>
            </a:r>
          </a:p>
          <a:p>
            <a:endParaRPr lang="en-GB" dirty="0" smtClean="0">
              <a:latin typeface="Arial" pitchFamily="34" charset="0"/>
              <a:cs typeface="Arial" pitchFamily="34" charset="0"/>
            </a:endParaRPr>
          </a:p>
          <a:p>
            <a:pPr marL="285750" indent="-285750">
              <a:buFont typeface="Arial" pitchFamily="34" charset="0"/>
              <a:buChar char="•"/>
            </a:pPr>
            <a:r>
              <a:rPr lang="en-GB" dirty="0" smtClean="0">
                <a:latin typeface="Arial" pitchFamily="34" charset="0"/>
                <a:cs typeface="Arial" pitchFamily="34" charset="0"/>
              </a:rPr>
              <a:t>Disadvantages </a:t>
            </a:r>
            <a:r>
              <a:rPr lang="en-GB" dirty="0">
                <a:latin typeface="Arial" pitchFamily="34" charset="0"/>
                <a:cs typeface="Arial" pitchFamily="34" charset="0"/>
              </a:rPr>
              <a:t>– Extremely high temperatures (2000°C) required to split water which means high rate of component failure.</a:t>
            </a:r>
          </a:p>
          <a:p>
            <a:endParaRPr lang="en-GB" dirty="0"/>
          </a:p>
          <a:p>
            <a:endParaRPr lang="en-GB" dirty="0"/>
          </a:p>
        </p:txBody>
      </p:sp>
    </p:spTree>
    <p:extLst>
      <p:ext uri="{BB962C8B-B14F-4D97-AF65-F5344CB8AC3E}">
        <p14:creationId xmlns:p14="http://schemas.microsoft.com/office/powerpoint/2010/main" val="417867056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8" name="TextBox 7"/>
          <p:cNvSpPr txBox="1"/>
          <p:nvPr/>
        </p:nvSpPr>
        <p:spPr>
          <a:xfrm>
            <a:off x="331756" y="1268760"/>
            <a:ext cx="6190775" cy="461665"/>
          </a:xfrm>
          <a:prstGeom prst="rect">
            <a:avLst/>
          </a:prstGeom>
          <a:noFill/>
        </p:spPr>
        <p:txBody>
          <a:bodyPr wrap="square" rtlCol="0">
            <a:spAutoFit/>
          </a:bodyPr>
          <a:lstStyle/>
          <a:p>
            <a:r>
              <a:rPr lang="en-GB" sz="2400" b="1" dirty="0" smtClean="0">
                <a:latin typeface="Arial" pitchFamily="34" charset="0"/>
                <a:cs typeface="Arial" pitchFamily="34" charset="0"/>
              </a:rPr>
              <a:t>Alternatives to Electrolysis </a:t>
            </a:r>
            <a:r>
              <a:rPr lang="en-GB" sz="2400" b="1" dirty="0" err="1" smtClean="0">
                <a:latin typeface="Arial" pitchFamily="34" charset="0"/>
                <a:cs typeface="Arial" pitchFamily="34" charset="0"/>
              </a:rPr>
              <a:t>Cont</a:t>
            </a:r>
            <a:r>
              <a:rPr lang="en-GB" sz="2400" b="1" dirty="0" smtClean="0">
                <a:latin typeface="Arial" pitchFamily="34" charset="0"/>
                <a:cs typeface="Arial" pitchFamily="34" charset="0"/>
              </a:rPr>
              <a:t>…</a:t>
            </a:r>
            <a:endParaRPr lang="en-GB" sz="2400" b="1" dirty="0">
              <a:latin typeface="Arial" pitchFamily="34" charset="0"/>
              <a:cs typeface="Arial" pitchFamily="34" charset="0"/>
            </a:endParaRPr>
          </a:p>
        </p:txBody>
      </p:sp>
      <p:sp>
        <p:nvSpPr>
          <p:cNvPr id="20" name="Content Placeholder 2"/>
          <p:cNvSpPr txBox="1">
            <a:spLocks/>
          </p:cNvSpPr>
          <p:nvPr/>
        </p:nvSpPr>
        <p:spPr>
          <a:xfrm>
            <a:off x="363629" y="2636912"/>
            <a:ext cx="3538736" cy="396044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1800" b="1" dirty="0" smtClean="0">
                <a:latin typeface="Arial" pitchFamily="34" charset="0"/>
                <a:cs typeface="Arial" pitchFamily="34" charset="0"/>
              </a:rPr>
              <a:t>  3. Thermochemical Cycles</a:t>
            </a:r>
          </a:p>
          <a:p>
            <a:pPr marL="0" indent="0">
              <a:buNone/>
            </a:pPr>
            <a:endParaRPr lang="en-GB" sz="1800" b="1" dirty="0">
              <a:latin typeface="Arial" pitchFamily="34" charset="0"/>
              <a:cs typeface="Arial" pitchFamily="34" charset="0"/>
            </a:endParaRPr>
          </a:p>
          <a:p>
            <a:r>
              <a:rPr lang="en-GB" sz="1800" dirty="0">
                <a:latin typeface="Arial" pitchFamily="34" charset="0"/>
                <a:cs typeface="Arial" pitchFamily="34" charset="0"/>
              </a:rPr>
              <a:t>Advantages – Relatively low temperature (530°C for Cu-</a:t>
            </a:r>
            <a:r>
              <a:rPr lang="en-GB" sz="1800" dirty="0" err="1">
                <a:latin typeface="Arial" pitchFamily="34" charset="0"/>
                <a:cs typeface="Arial" pitchFamily="34" charset="0"/>
              </a:rPr>
              <a:t>Cl</a:t>
            </a:r>
            <a:r>
              <a:rPr lang="en-GB" sz="1800" dirty="0">
                <a:latin typeface="Arial" pitchFamily="34" charset="0"/>
                <a:cs typeface="Arial" pitchFamily="34" charset="0"/>
              </a:rPr>
              <a:t> cycle</a:t>
            </a:r>
            <a:r>
              <a:rPr lang="en-GB" sz="1800" dirty="0" smtClean="0">
                <a:latin typeface="Arial" pitchFamily="34" charset="0"/>
                <a:cs typeface="Arial" pitchFamily="34" charset="0"/>
              </a:rPr>
              <a:t>).</a:t>
            </a:r>
          </a:p>
          <a:p>
            <a:endParaRPr lang="en-GB" sz="1800" dirty="0">
              <a:latin typeface="Arial" pitchFamily="34" charset="0"/>
              <a:cs typeface="Arial" pitchFamily="34" charset="0"/>
            </a:endParaRPr>
          </a:p>
          <a:p>
            <a:r>
              <a:rPr lang="en-GB" sz="1800" dirty="0">
                <a:latin typeface="Arial" pitchFamily="34" charset="0"/>
                <a:cs typeface="Arial" pitchFamily="34" charset="0"/>
              </a:rPr>
              <a:t>Disadvantages – Requires several different reactors and chlorine gas may be produced which is a potential problem.</a:t>
            </a:r>
          </a:p>
        </p:txBody>
      </p:sp>
      <p:sp>
        <p:nvSpPr>
          <p:cNvPr id="12" name="TextBox 11"/>
          <p:cNvSpPr txBox="1"/>
          <p:nvPr/>
        </p:nvSpPr>
        <p:spPr>
          <a:xfrm>
            <a:off x="5508104" y="2492896"/>
            <a:ext cx="3384375" cy="4247317"/>
          </a:xfrm>
          <a:prstGeom prst="rect">
            <a:avLst/>
          </a:prstGeom>
          <a:noFill/>
        </p:spPr>
        <p:txBody>
          <a:bodyPr wrap="square" rtlCol="0">
            <a:spAutoFit/>
          </a:bodyPr>
          <a:lstStyle/>
          <a:p>
            <a:r>
              <a:rPr lang="en-GB" b="1" dirty="0">
                <a:latin typeface="Arial" pitchFamily="34" charset="0"/>
                <a:cs typeface="Arial" pitchFamily="34" charset="0"/>
              </a:rPr>
              <a:t>4</a:t>
            </a:r>
            <a:r>
              <a:rPr lang="en-GB" b="1" dirty="0" smtClean="0">
                <a:latin typeface="Arial" pitchFamily="34" charset="0"/>
                <a:cs typeface="Arial" pitchFamily="34" charset="0"/>
              </a:rPr>
              <a:t>. Catalysis </a:t>
            </a:r>
            <a:r>
              <a:rPr lang="en-GB" dirty="0"/>
              <a:t>(Milstein 3 stage process</a:t>
            </a:r>
            <a:r>
              <a:rPr lang="en-GB" dirty="0" smtClean="0"/>
              <a:t>).</a:t>
            </a:r>
          </a:p>
          <a:p>
            <a:endParaRPr lang="en-GB" dirty="0">
              <a:latin typeface="Arial" pitchFamily="34" charset="0"/>
              <a:cs typeface="Arial" pitchFamily="34" charset="0"/>
            </a:endParaRPr>
          </a:p>
          <a:p>
            <a:pPr marL="285750" indent="-285750">
              <a:buFont typeface="Arial" pitchFamily="34" charset="0"/>
              <a:buChar char="•"/>
            </a:pPr>
            <a:r>
              <a:rPr lang="en-GB" dirty="0">
                <a:latin typeface="Arial" pitchFamily="34" charset="0"/>
                <a:cs typeface="Arial" pitchFamily="34" charset="0"/>
              </a:rPr>
              <a:t>Advantages – Low temperature (100°C) and fairly simple system, can be scaled up</a:t>
            </a:r>
            <a:r>
              <a:rPr lang="en-GB" dirty="0" smtClean="0">
                <a:latin typeface="Arial" pitchFamily="34" charset="0"/>
                <a:cs typeface="Arial" pitchFamily="34" charset="0"/>
              </a:rPr>
              <a:t>.</a:t>
            </a:r>
          </a:p>
          <a:p>
            <a:endParaRPr lang="en-GB" dirty="0">
              <a:latin typeface="Arial" pitchFamily="34" charset="0"/>
              <a:cs typeface="Arial" pitchFamily="34" charset="0"/>
            </a:endParaRPr>
          </a:p>
          <a:p>
            <a:pPr marL="285750" indent="-285750">
              <a:buFont typeface="Arial" pitchFamily="34" charset="0"/>
              <a:buChar char="•"/>
            </a:pPr>
            <a:r>
              <a:rPr lang="en-GB" dirty="0">
                <a:latin typeface="Arial" pitchFamily="34" charset="0"/>
                <a:cs typeface="Arial" pitchFamily="34" charset="0"/>
              </a:rPr>
              <a:t>Disadvantages – Relatively new technology, may require more research before it is a viable alternative to electrolysis.</a:t>
            </a:r>
          </a:p>
          <a:p>
            <a:endParaRPr lang="en-GB" dirty="0"/>
          </a:p>
          <a:p>
            <a:endParaRPr lang="en-GB" dirty="0"/>
          </a:p>
        </p:txBody>
      </p:sp>
    </p:spTree>
    <p:extLst>
      <p:ext uri="{BB962C8B-B14F-4D97-AF65-F5344CB8AC3E}">
        <p14:creationId xmlns:p14="http://schemas.microsoft.com/office/powerpoint/2010/main" val="404336677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8" name="TextBox 7"/>
          <p:cNvSpPr txBox="1"/>
          <p:nvPr/>
        </p:nvSpPr>
        <p:spPr>
          <a:xfrm>
            <a:off x="331756" y="1268760"/>
            <a:ext cx="6190775" cy="461665"/>
          </a:xfrm>
          <a:prstGeom prst="rect">
            <a:avLst/>
          </a:prstGeom>
          <a:noFill/>
        </p:spPr>
        <p:txBody>
          <a:bodyPr wrap="square" rtlCol="0">
            <a:spAutoFit/>
          </a:bodyPr>
          <a:lstStyle/>
          <a:p>
            <a:r>
              <a:rPr lang="en-GB" sz="2400" b="1" dirty="0" smtClean="0">
                <a:latin typeface="Arial" pitchFamily="34" charset="0"/>
                <a:cs typeface="Arial" pitchFamily="34" charset="0"/>
              </a:rPr>
              <a:t>Alternatives to Electrolysis </a:t>
            </a:r>
            <a:r>
              <a:rPr lang="en-GB" sz="2400" b="1" dirty="0" err="1" smtClean="0">
                <a:latin typeface="Arial" pitchFamily="34" charset="0"/>
                <a:cs typeface="Arial" pitchFamily="34" charset="0"/>
              </a:rPr>
              <a:t>Cont</a:t>
            </a:r>
            <a:r>
              <a:rPr lang="en-GB" sz="2400" b="1" dirty="0" smtClean="0">
                <a:latin typeface="Arial" pitchFamily="34" charset="0"/>
                <a:cs typeface="Arial" pitchFamily="34" charset="0"/>
              </a:rPr>
              <a:t>…</a:t>
            </a:r>
            <a:endParaRPr lang="en-GB" sz="2400" b="1" dirty="0">
              <a:latin typeface="Arial" pitchFamily="34" charset="0"/>
              <a:cs typeface="Arial" pitchFamily="34" charset="0"/>
            </a:endParaRPr>
          </a:p>
        </p:txBody>
      </p:sp>
      <p:sp>
        <p:nvSpPr>
          <p:cNvPr id="21" name="TextBox 20"/>
          <p:cNvSpPr txBox="1"/>
          <p:nvPr/>
        </p:nvSpPr>
        <p:spPr>
          <a:xfrm>
            <a:off x="331756" y="1268760"/>
            <a:ext cx="6190775" cy="461665"/>
          </a:xfrm>
          <a:prstGeom prst="rect">
            <a:avLst/>
          </a:prstGeom>
          <a:noFill/>
        </p:spPr>
        <p:txBody>
          <a:bodyPr wrap="square" rtlCol="0">
            <a:spAutoFit/>
          </a:bodyPr>
          <a:lstStyle/>
          <a:p>
            <a:r>
              <a:rPr lang="en-GB" sz="2400" b="1" dirty="0" smtClean="0">
                <a:latin typeface="Arial" pitchFamily="34" charset="0"/>
                <a:cs typeface="Arial" pitchFamily="34" charset="0"/>
              </a:rPr>
              <a:t>Alternatives to Electrolysis </a:t>
            </a:r>
            <a:r>
              <a:rPr lang="en-GB" sz="2400" b="1" dirty="0" err="1" smtClean="0">
                <a:latin typeface="Arial" pitchFamily="34" charset="0"/>
                <a:cs typeface="Arial" pitchFamily="34" charset="0"/>
              </a:rPr>
              <a:t>Cont</a:t>
            </a:r>
            <a:r>
              <a:rPr lang="en-GB" sz="2400" b="1" dirty="0" smtClean="0">
                <a:latin typeface="Arial" pitchFamily="34" charset="0"/>
                <a:cs typeface="Arial" pitchFamily="34" charset="0"/>
              </a:rPr>
              <a:t>…</a:t>
            </a:r>
            <a:endParaRPr lang="en-GB" sz="2400" b="1" dirty="0">
              <a:latin typeface="Arial" pitchFamily="34" charset="0"/>
              <a:cs typeface="Arial" pitchFamily="34" charset="0"/>
            </a:endParaRPr>
          </a:p>
        </p:txBody>
      </p:sp>
      <p:sp>
        <p:nvSpPr>
          <p:cNvPr id="22" name="Content Placeholder 2"/>
          <p:cNvSpPr txBox="1">
            <a:spLocks/>
          </p:cNvSpPr>
          <p:nvPr/>
        </p:nvSpPr>
        <p:spPr>
          <a:xfrm>
            <a:off x="363628" y="2636912"/>
            <a:ext cx="3920339" cy="3024336"/>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1800" b="1" dirty="0" smtClean="0">
                <a:latin typeface="Arial" pitchFamily="34" charset="0"/>
                <a:cs typeface="Arial" pitchFamily="34" charset="0"/>
              </a:rPr>
              <a:t>5. Bipolar Electrolysis</a:t>
            </a:r>
          </a:p>
          <a:p>
            <a:pPr marL="514350" indent="-514350">
              <a:buFont typeface="+mj-lt"/>
              <a:buAutoNum type="arabicPeriod"/>
            </a:pPr>
            <a:endParaRPr lang="en-GB" sz="1800" b="1" dirty="0" smtClean="0"/>
          </a:p>
          <a:p>
            <a:r>
              <a:rPr lang="en-GB" sz="1800" dirty="0" smtClean="0">
                <a:latin typeface="Arial" pitchFamily="34" charset="0"/>
                <a:cs typeface="Arial" pitchFamily="34" charset="0"/>
              </a:rPr>
              <a:t>Advantages – Developed from </a:t>
            </a:r>
            <a:r>
              <a:rPr lang="en-GB" sz="1800" dirty="0" err="1" smtClean="0">
                <a:latin typeface="Arial" pitchFamily="34" charset="0"/>
                <a:cs typeface="Arial" pitchFamily="34" charset="0"/>
              </a:rPr>
              <a:t>monopolar</a:t>
            </a:r>
            <a:r>
              <a:rPr lang="en-GB" sz="1800" dirty="0" smtClean="0">
                <a:latin typeface="Arial" pitchFamily="34" charset="0"/>
                <a:cs typeface="Arial" pitchFamily="34" charset="0"/>
              </a:rPr>
              <a:t> </a:t>
            </a:r>
            <a:r>
              <a:rPr lang="en-GB" sz="1800" dirty="0" err="1" smtClean="0">
                <a:latin typeface="Arial" pitchFamily="34" charset="0"/>
                <a:cs typeface="Arial" pitchFamily="34" charset="0"/>
              </a:rPr>
              <a:t>electrolyzer</a:t>
            </a:r>
            <a:r>
              <a:rPr lang="en-GB" sz="1800" dirty="0" smtClean="0">
                <a:latin typeface="Arial" pitchFamily="34" charset="0"/>
                <a:cs typeface="Arial" pitchFamily="34" charset="0"/>
              </a:rPr>
              <a:t>. Low energy consumption and high efficiency make it suitable to scale up.</a:t>
            </a:r>
          </a:p>
          <a:p>
            <a:endParaRPr lang="en-GB" sz="1800" dirty="0" smtClean="0">
              <a:latin typeface="Arial" pitchFamily="34" charset="0"/>
              <a:cs typeface="Arial" pitchFamily="34" charset="0"/>
            </a:endParaRPr>
          </a:p>
          <a:p>
            <a:r>
              <a:rPr lang="en-GB" sz="1800" dirty="0" smtClean="0">
                <a:latin typeface="Arial" pitchFamily="34" charset="0"/>
                <a:cs typeface="Arial" pitchFamily="34" charset="0"/>
              </a:rPr>
              <a:t>Disadvantages – Compact conformation of this system lead to difficulty of initial design.</a:t>
            </a:r>
            <a:endParaRPr lang="en-GB" sz="1800" dirty="0">
              <a:latin typeface="Arial" pitchFamily="34" charset="0"/>
              <a:cs typeface="Arial" pitchFamily="34" charset="0"/>
            </a:endParaRPr>
          </a:p>
        </p:txBody>
      </p:sp>
      <p:sp>
        <p:nvSpPr>
          <p:cNvPr id="23" name="TextBox 22"/>
          <p:cNvSpPr txBox="1"/>
          <p:nvPr/>
        </p:nvSpPr>
        <p:spPr>
          <a:xfrm>
            <a:off x="5023472" y="2519683"/>
            <a:ext cx="3528392" cy="3970318"/>
          </a:xfrm>
          <a:prstGeom prst="rect">
            <a:avLst/>
          </a:prstGeom>
          <a:noFill/>
        </p:spPr>
        <p:txBody>
          <a:bodyPr wrap="square" rtlCol="0">
            <a:spAutoFit/>
          </a:bodyPr>
          <a:lstStyle/>
          <a:p>
            <a:r>
              <a:rPr lang="en-GB" b="1" dirty="0" smtClean="0">
                <a:latin typeface="Arial" pitchFamily="34" charset="0"/>
                <a:cs typeface="Arial" pitchFamily="34" charset="0"/>
              </a:rPr>
              <a:t>6. Laser</a:t>
            </a:r>
          </a:p>
          <a:p>
            <a:endParaRPr lang="en-GB" b="1" dirty="0">
              <a:latin typeface="Arial" pitchFamily="34" charset="0"/>
              <a:cs typeface="Arial" pitchFamily="34" charset="0"/>
            </a:endParaRPr>
          </a:p>
          <a:p>
            <a:pPr marL="285750" indent="-285750">
              <a:buFont typeface="Arial" pitchFamily="34" charset="0"/>
              <a:buChar char="•"/>
            </a:pPr>
            <a:r>
              <a:rPr lang="en-GB" dirty="0">
                <a:latin typeface="Arial" pitchFamily="34" charset="0"/>
                <a:cs typeface="Arial" pitchFamily="34" charset="0"/>
              </a:rPr>
              <a:t>Advantages – </a:t>
            </a:r>
            <a:r>
              <a:rPr lang="en-GB" dirty="0" smtClean="0">
                <a:latin typeface="Arial" pitchFamily="34" charset="0"/>
                <a:cs typeface="Arial" pitchFamily="34" charset="0"/>
              </a:rPr>
              <a:t>Similar to </a:t>
            </a:r>
            <a:r>
              <a:rPr lang="en-GB" dirty="0" err="1" smtClean="0">
                <a:latin typeface="Arial" pitchFamily="34" charset="0"/>
                <a:cs typeface="Arial" pitchFamily="34" charset="0"/>
              </a:rPr>
              <a:t>photocatalystic</a:t>
            </a:r>
            <a:r>
              <a:rPr lang="en-GB" dirty="0" smtClean="0">
                <a:latin typeface="Arial" pitchFamily="34" charset="0"/>
                <a:cs typeface="Arial" pitchFamily="34" charset="0"/>
              </a:rPr>
              <a:t> splitting, use laser instead of sunlight, simplicity structure, can be used on Mars.</a:t>
            </a:r>
          </a:p>
          <a:p>
            <a:pPr marL="285750" indent="-285750">
              <a:buFont typeface="Arial" pitchFamily="34" charset="0"/>
              <a:buChar char="•"/>
            </a:pPr>
            <a:endParaRPr lang="en-GB" dirty="0" smtClean="0">
              <a:latin typeface="Arial" pitchFamily="34" charset="0"/>
              <a:cs typeface="Arial" pitchFamily="34" charset="0"/>
            </a:endParaRPr>
          </a:p>
          <a:p>
            <a:pPr marL="285750" indent="-285750">
              <a:buFont typeface="Arial" pitchFamily="34" charset="0"/>
              <a:buChar char="•"/>
            </a:pPr>
            <a:r>
              <a:rPr lang="en-GB" dirty="0" smtClean="0">
                <a:latin typeface="Arial" pitchFamily="34" charset="0"/>
                <a:cs typeface="Arial" pitchFamily="34" charset="0"/>
              </a:rPr>
              <a:t>Disadvantages </a:t>
            </a:r>
            <a:r>
              <a:rPr lang="en-GB" dirty="0">
                <a:latin typeface="Arial" pitchFamily="34" charset="0"/>
                <a:cs typeface="Arial" pitchFamily="34" charset="0"/>
              </a:rPr>
              <a:t>– </a:t>
            </a:r>
            <a:r>
              <a:rPr lang="en-GB" dirty="0" smtClean="0">
                <a:latin typeface="Arial" pitchFamily="34" charset="0"/>
                <a:cs typeface="Arial" pitchFamily="34" charset="0"/>
              </a:rPr>
              <a:t>Sensitive plant, low reliability and difficult to repair by </a:t>
            </a:r>
            <a:r>
              <a:rPr lang="en-GB" dirty="0" smtClean="0">
                <a:latin typeface="Arial" pitchFamily="34" charset="0"/>
                <a:cs typeface="Arial" pitchFamily="34" charset="0"/>
              </a:rPr>
              <a:t>astronauts. </a:t>
            </a:r>
            <a:r>
              <a:rPr lang="en-GB" dirty="0" smtClean="0">
                <a:latin typeface="Arial" pitchFamily="34" charset="0"/>
                <a:cs typeface="Arial" pitchFamily="34" charset="0"/>
              </a:rPr>
              <a:t>High Energy consumption.</a:t>
            </a:r>
            <a:endParaRPr lang="en-GB" dirty="0"/>
          </a:p>
          <a:p>
            <a:endParaRPr lang="en-GB" dirty="0"/>
          </a:p>
        </p:txBody>
      </p:sp>
    </p:spTree>
    <p:extLst>
      <p:ext uri="{BB962C8B-B14F-4D97-AF65-F5344CB8AC3E}">
        <p14:creationId xmlns:p14="http://schemas.microsoft.com/office/powerpoint/2010/main" val="155445363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8" name="TextBox 7"/>
          <p:cNvSpPr txBox="1"/>
          <p:nvPr/>
        </p:nvSpPr>
        <p:spPr>
          <a:xfrm>
            <a:off x="331756" y="1268760"/>
            <a:ext cx="6190775" cy="461665"/>
          </a:xfrm>
          <a:prstGeom prst="rect">
            <a:avLst/>
          </a:prstGeom>
          <a:noFill/>
        </p:spPr>
        <p:txBody>
          <a:bodyPr wrap="square" rtlCol="0">
            <a:spAutoFit/>
          </a:bodyPr>
          <a:lstStyle/>
          <a:p>
            <a:r>
              <a:rPr lang="en-GB" sz="2400" b="1" dirty="0" smtClean="0">
                <a:latin typeface="Arial" pitchFamily="34" charset="0"/>
                <a:cs typeface="Arial" pitchFamily="34" charset="0"/>
              </a:rPr>
              <a:t>Alternatives to Electrolysis </a:t>
            </a:r>
            <a:r>
              <a:rPr lang="en-GB" sz="2400" b="1" dirty="0" err="1" smtClean="0">
                <a:latin typeface="Arial" pitchFamily="34" charset="0"/>
                <a:cs typeface="Arial" pitchFamily="34" charset="0"/>
              </a:rPr>
              <a:t>Cont</a:t>
            </a:r>
            <a:r>
              <a:rPr lang="en-GB" sz="2400" b="1" dirty="0" smtClean="0">
                <a:latin typeface="Arial" pitchFamily="34" charset="0"/>
                <a:cs typeface="Arial" pitchFamily="34" charset="0"/>
              </a:rPr>
              <a:t>…</a:t>
            </a:r>
            <a:endParaRPr lang="en-GB" sz="2400" b="1" dirty="0">
              <a:latin typeface="Arial" pitchFamily="34" charset="0"/>
              <a:cs typeface="Arial" pitchFamily="34" charset="0"/>
            </a:endParaRPr>
          </a:p>
        </p:txBody>
      </p:sp>
      <p:sp>
        <p:nvSpPr>
          <p:cNvPr id="21" name="TextBox 20"/>
          <p:cNvSpPr txBox="1"/>
          <p:nvPr/>
        </p:nvSpPr>
        <p:spPr>
          <a:xfrm>
            <a:off x="331756" y="1268760"/>
            <a:ext cx="6190775" cy="461665"/>
          </a:xfrm>
          <a:prstGeom prst="rect">
            <a:avLst/>
          </a:prstGeom>
          <a:noFill/>
        </p:spPr>
        <p:txBody>
          <a:bodyPr wrap="square" rtlCol="0">
            <a:spAutoFit/>
          </a:bodyPr>
          <a:lstStyle/>
          <a:p>
            <a:r>
              <a:rPr lang="en-GB" sz="2400" b="1" dirty="0" smtClean="0">
                <a:latin typeface="Arial" pitchFamily="34" charset="0"/>
                <a:cs typeface="Arial" pitchFamily="34" charset="0"/>
              </a:rPr>
              <a:t>Alternatives to Electrolysis </a:t>
            </a:r>
            <a:r>
              <a:rPr lang="en-GB" sz="2400" b="1" dirty="0" err="1" smtClean="0">
                <a:latin typeface="Arial" pitchFamily="34" charset="0"/>
                <a:cs typeface="Arial" pitchFamily="34" charset="0"/>
              </a:rPr>
              <a:t>Cont</a:t>
            </a:r>
            <a:r>
              <a:rPr lang="en-GB" sz="2400" b="1" dirty="0" smtClean="0">
                <a:latin typeface="Arial" pitchFamily="34" charset="0"/>
                <a:cs typeface="Arial" pitchFamily="34" charset="0"/>
              </a:rPr>
              <a:t>…</a:t>
            </a:r>
            <a:endParaRPr lang="en-GB" sz="2400" b="1" dirty="0">
              <a:latin typeface="Arial" pitchFamily="34" charset="0"/>
              <a:cs typeface="Arial" pitchFamily="34" charset="0"/>
            </a:endParaRPr>
          </a:p>
        </p:txBody>
      </p:sp>
      <p:sp>
        <p:nvSpPr>
          <p:cNvPr id="24" name="Content Placeholder 2"/>
          <p:cNvSpPr txBox="1">
            <a:spLocks/>
          </p:cNvSpPr>
          <p:nvPr/>
        </p:nvSpPr>
        <p:spPr>
          <a:xfrm>
            <a:off x="390918" y="2492896"/>
            <a:ext cx="4136364" cy="302433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1800" b="1" dirty="0">
                <a:latin typeface="Arial" pitchFamily="34" charset="0"/>
                <a:cs typeface="Arial" pitchFamily="34" charset="0"/>
              </a:rPr>
              <a:t>7</a:t>
            </a:r>
            <a:r>
              <a:rPr lang="en-GB" sz="1800" b="1" dirty="0" smtClean="0">
                <a:latin typeface="Arial" pitchFamily="34" charset="0"/>
                <a:cs typeface="Arial" pitchFamily="34" charset="0"/>
              </a:rPr>
              <a:t>. PEM </a:t>
            </a:r>
            <a:r>
              <a:rPr lang="en-GB" sz="1800" b="1" dirty="0" err="1" smtClean="0">
                <a:latin typeface="Arial" pitchFamily="34" charset="0"/>
                <a:cs typeface="Arial" pitchFamily="34" charset="0"/>
              </a:rPr>
              <a:t>Electrolyzer</a:t>
            </a:r>
            <a:endParaRPr lang="en-GB" sz="1800" b="1" dirty="0" smtClean="0">
              <a:latin typeface="Arial" pitchFamily="34" charset="0"/>
              <a:cs typeface="Arial" pitchFamily="34" charset="0"/>
            </a:endParaRPr>
          </a:p>
          <a:p>
            <a:pPr marL="0" indent="0">
              <a:buNone/>
            </a:pPr>
            <a:endParaRPr lang="en-GB" sz="1800" b="1" dirty="0" smtClean="0"/>
          </a:p>
          <a:p>
            <a:r>
              <a:rPr lang="en-GB" sz="1800" dirty="0" smtClean="0">
                <a:latin typeface="Arial" pitchFamily="34" charset="0"/>
                <a:cs typeface="Arial" pitchFamily="34" charset="0"/>
              </a:rPr>
              <a:t>Advantages – no electrolyte required in this system, high efficiency and reliability</a:t>
            </a:r>
          </a:p>
          <a:p>
            <a:endParaRPr lang="en-GB" sz="1800" dirty="0" smtClean="0">
              <a:latin typeface="Arial" pitchFamily="34" charset="0"/>
              <a:cs typeface="Arial" pitchFamily="34" charset="0"/>
            </a:endParaRPr>
          </a:p>
          <a:p>
            <a:r>
              <a:rPr lang="en-GB" sz="1800" dirty="0" smtClean="0">
                <a:latin typeface="Arial" pitchFamily="34" charset="0"/>
                <a:cs typeface="Arial" pitchFamily="34" charset="0"/>
              </a:rPr>
              <a:t>Disadvantages – The </a:t>
            </a:r>
            <a:r>
              <a:rPr lang="en-GB" sz="1800" dirty="0" smtClean="0">
                <a:latin typeface="Arial" pitchFamily="34" charset="0"/>
                <a:cs typeface="Arial" pitchFamily="34" charset="0"/>
              </a:rPr>
              <a:t>materials of the </a:t>
            </a:r>
            <a:r>
              <a:rPr lang="en-GB" sz="1800" dirty="0" smtClean="0">
                <a:latin typeface="Arial" pitchFamily="34" charset="0"/>
                <a:cs typeface="Arial" pitchFamily="34" charset="0"/>
              </a:rPr>
              <a:t>anode and cathode are very </a:t>
            </a:r>
            <a:r>
              <a:rPr lang="en-GB" sz="1800" dirty="0" smtClean="0">
                <a:latin typeface="Arial" pitchFamily="34" charset="0"/>
                <a:cs typeface="Arial" pitchFamily="34" charset="0"/>
              </a:rPr>
              <a:t>expensive and </a:t>
            </a:r>
            <a:r>
              <a:rPr lang="en-GB" sz="1800" dirty="0" smtClean="0">
                <a:latin typeface="Arial" pitchFamily="34" charset="0"/>
                <a:cs typeface="Arial" pitchFamily="34" charset="0"/>
              </a:rPr>
              <a:t>cannot be scaled up</a:t>
            </a:r>
            <a:endParaRPr lang="en-GB" sz="1800" dirty="0">
              <a:latin typeface="Arial" pitchFamily="34" charset="0"/>
              <a:cs typeface="Arial" pitchFamily="34" charset="0"/>
            </a:endParaRPr>
          </a:p>
        </p:txBody>
      </p:sp>
      <p:sp>
        <p:nvSpPr>
          <p:cNvPr id="26" name="TextBox 25"/>
          <p:cNvSpPr txBox="1"/>
          <p:nvPr/>
        </p:nvSpPr>
        <p:spPr>
          <a:xfrm>
            <a:off x="4826212" y="2492896"/>
            <a:ext cx="4066267" cy="3139321"/>
          </a:xfrm>
          <a:prstGeom prst="rect">
            <a:avLst/>
          </a:prstGeom>
          <a:noFill/>
        </p:spPr>
        <p:txBody>
          <a:bodyPr wrap="square" rtlCol="0">
            <a:spAutoFit/>
          </a:bodyPr>
          <a:lstStyle/>
          <a:p>
            <a:r>
              <a:rPr lang="en-GB" b="1" dirty="0" smtClean="0">
                <a:latin typeface="Arial" pitchFamily="34" charset="0"/>
                <a:cs typeface="Arial" pitchFamily="34" charset="0"/>
              </a:rPr>
              <a:t>8. Solid Oxide </a:t>
            </a:r>
            <a:r>
              <a:rPr lang="en-GB" b="1" dirty="0" err="1" smtClean="0">
                <a:latin typeface="Arial" pitchFamily="34" charset="0"/>
                <a:cs typeface="Arial" pitchFamily="34" charset="0"/>
              </a:rPr>
              <a:t>Electrolyzer</a:t>
            </a:r>
            <a:endParaRPr lang="en-GB" b="1" dirty="0" smtClean="0">
              <a:latin typeface="Arial" pitchFamily="34" charset="0"/>
              <a:cs typeface="Arial" pitchFamily="34" charset="0"/>
            </a:endParaRPr>
          </a:p>
          <a:p>
            <a:endParaRPr lang="en-GB" b="1" dirty="0">
              <a:latin typeface="Arial" pitchFamily="34" charset="0"/>
              <a:cs typeface="Arial" pitchFamily="34" charset="0"/>
            </a:endParaRPr>
          </a:p>
          <a:p>
            <a:pPr marL="285750" indent="-285750">
              <a:buFont typeface="Arial" pitchFamily="34" charset="0"/>
              <a:buChar char="•"/>
            </a:pPr>
            <a:r>
              <a:rPr lang="en-GB" dirty="0">
                <a:latin typeface="Arial" pitchFamily="34" charset="0"/>
                <a:cs typeface="Arial" pitchFamily="34" charset="0"/>
              </a:rPr>
              <a:t>Advantages  - </a:t>
            </a:r>
            <a:r>
              <a:rPr lang="en-GB" dirty="0" smtClean="0">
                <a:latin typeface="Arial" pitchFamily="34" charset="0"/>
                <a:cs typeface="Arial" pitchFamily="34" charset="0"/>
              </a:rPr>
              <a:t>High efficiency, exhaust heat can be recycled </a:t>
            </a:r>
            <a:r>
              <a:rPr lang="en-GB" dirty="0" smtClean="0">
                <a:latin typeface="Arial" pitchFamily="34" charset="0"/>
                <a:cs typeface="Arial" pitchFamily="34" charset="0"/>
              </a:rPr>
              <a:t>to </a:t>
            </a:r>
            <a:r>
              <a:rPr lang="en-GB" dirty="0" smtClean="0">
                <a:latin typeface="Arial" pitchFamily="34" charset="0"/>
                <a:cs typeface="Arial" pitchFamily="34" charset="0"/>
              </a:rPr>
              <a:t>save energy. </a:t>
            </a:r>
            <a:endParaRPr lang="en-GB" dirty="0">
              <a:latin typeface="Arial" pitchFamily="34" charset="0"/>
              <a:cs typeface="Arial" pitchFamily="34" charset="0"/>
            </a:endParaRPr>
          </a:p>
          <a:p>
            <a:endParaRPr lang="en-GB" dirty="0" smtClean="0">
              <a:latin typeface="Arial" pitchFamily="34" charset="0"/>
              <a:cs typeface="Arial" pitchFamily="34" charset="0"/>
            </a:endParaRPr>
          </a:p>
          <a:p>
            <a:pPr marL="285750" indent="-285750">
              <a:buFont typeface="Arial" pitchFamily="34" charset="0"/>
              <a:buChar char="•"/>
            </a:pPr>
            <a:r>
              <a:rPr lang="en-GB" dirty="0" smtClean="0">
                <a:latin typeface="Arial" pitchFamily="34" charset="0"/>
                <a:cs typeface="Arial" pitchFamily="34" charset="0"/>
              </a:rPr>
              <a:t>Disadvantages –High </a:t>
            </a:r>
            <a:r>
              <a:rPr lang="en-GB" dirty="0" smtClean="0">
                <a:latin typeface="Arial" pitchFamily="34" charset="0"/>
                <a:cs typeface="Arial" pitchFamily="34" charset="0"/>
              </a:rPr>
              <a:t>operating </a:t>
            </a:r>
            <a:r>
              <a:rPr lang="en-GB" dirty="0" smtClean="0">
                <a:latin typeface="Arial" pitchFamily="34" charset="0"/>
                <a:cs typeface="Arial" pitchFamily="34" charset="0"/>
              </a:rPr>
              <a:t>temperatures (Over 1000°C</a:t>
            </a:r>
            <a:r>
              <a:rPr lang="en-GB" dirty="0">
                <a:latin typeface="Arial" pitchFamily="34" charset="0"/>
                <a:cs typeface="Arial" pitchFamily="34" charset="0"/>
              </a:rPr>
              <a:t>) </a:t>
            </a:r>
            <a:r>
              <a:rPr lang="en-GB" dirty="0" smtClean="0">
                <a:latin typeface="Arial" pitchFamily="34" charset="0"/>
                <a:cs typeface="Arial" pitchFamily="34" charset="0"/>
              </a:rPr>
              <a:t>lead to low system reliability. Strong limitation on cell material </a:t>
            </a:r>
            <a:endParaRPr lang="en-GB" dirty="0"/>
          </a:p>
          <a:p>
            <a:endParaRPr lang="en-GB" dirty="0"/>
          </a:p>
        </p:txBody>
      </p:sp>
    </p:spTree>
    <p:extLst>
      <p:ext uri="{BB962C8B-B14F-4D97-AF65-F5344CB8AC3E}">
        <p14:creationId xmlns:p14="http://schemas.microsoft.com/office/powerpoint/2010/main" val="352231780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1" name="TextBox 20"/>
          <p:cNvSpPr txBox="1"/>
          <p:nvPr/>
        </p:nvSpPr>
        <p:spPr>
          <a:xfrm>
            <a:off x="77686" y="965919"/>
            <a:ext cx="8712968" cy="461665"/>
          </a:xfrm>
          <a:prstGeom prst="rect">
            <a:avLst/>
          </a:prstGeom>
          <a:noFill/>
        </p:spPr>
        <p:txBody>
          <a:bodyPr wrap="square" rtlCol="0">
            <a:spAutoFit/>
          </a:bodyPr>
          <a:lstStyle/>
          <a:p>
            <a:r>
              <a:rPr lang="en-GB" sz="2400" b="1" dirty="0">
                <a:latin typeface="Arial" pitchFamily="34" charset="0"/>
                <a:cs typeface="Arial" pitchFamily="34" charset="0"/>
              </a:rPr>
              <a:t>Criteria &amp; Constraints- </a:t>
            </a:r>
            <a:r>
              <a:rPr lang="en-GB" sz="2400" b="1" dirty="0" smtClean="0">
                <a:latin typeface="Arial" pitchFamily="34" charset="0"/>
                <a:cs typeface="Arial" pitchFamily="34" charset="0"/>
              </a:rPr>
              <a:t>Alternatives to Electrolysis</a:t>
            </a:r>
            <a:endParaRPr lang="en-GB" sz="2400" b="1" dirty="0">
              <a:latin typeface="Arial" pitchFamily="34" charset="0"/>
              <a:cs typeface="Arial" pitchFamily="34" charset="0"/>
            </a:endParaRPr>
          </a:p>
        </p:txBody>
      </p:sp>
      <p:sp>
        <p:nvSpPr>
          <p:cNvPr id="33" name="Content Placeholder 4"/>
          <p:cNvSpPr txBox="1">
            <a:spLocks/>
          </p:cNvSpPr>
          <p:nvPr/>
        </p:nvSpPr>
        <p:spPr>
          <a:xfrm>
            <a:off x="488855" y="2132856"/>
            <a:ext cx="3435073" cy="338437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GB" dirty="0"/>
          </a:p>
        </p:txBody>
      </p:sp>
      <p:graphicFrame>
        <p:nvGraphicFramePr>
          <p:cNvPr id="34" name="Table 33"/>
          <p:cNvGraphicFramePr>
            <a:graphicFrameLocks noGrp="1"/>
          </p:cNvGraphicFramePr>
          <p:nvPr>
            <p:extLst>
              <p:ext uri="{D42A27DB-BD31-4B8C-83A1-F6EECF244321}">
                <p14:modId xmlns:p14="http://schemas.microsoft.com/office/powerpoint/2010/main" val="1175848733"/>
              </p:ext>
            </p:extLst>
          </p:nvPr>
        </p:nvGraphicFramePr>
        <p:xfrm>
          <a:off x="457200" y="1600200"/>
          <a:ext cx="7560840" cy="4863400"/>
        </p:xfrm>
        <a:graphic>
          <a:graphicData uri="http://schemas.openxmlformats.org/drawingml/2006/table">
            <a:tbl>
              <a:tblPr firstRow="1" bandRow="1">
                <a:tableStyleId>{5C22544A-7EE6-4342-B048-85BDC9FD1C3A}</a:tableStyleId>
              </a:tblPr>
              <a:tblGrid>
                <a:gridCol w="2190058"/>
                <a:gridCol w="1440160"/>
                <a:gridCol w="1152128"/>
                <a:gridCol w="1368152"/>
                <a:gridCol w="1410342"/>
              </a:tblGrid>
              <a:tr h="647192">
                <a:tc>
                  <a:txBody>
                    <a:bodyPr/>
                    <a:lstStyle/>
                    <a:p>
                      <a:r>
                        <a:rPr lang="en-GB" dirty="0" smtClean="0"/>
                        <a:t>Technology</a:t>
                      </a:r>
                      <a:endParaRPr lang="en-GB" dirty="0"/>
                    </a:p>
                  </a:txBody>
                  <a:tcPr/>
                </a:tc>
                <a:tc>
                  <a:txBody>
                    <a:bodyPr/>
                    <a:lstStyle/>
                    <a:p>
                      <a:r>
                        <a:rPr lang="en-GB" dirty="0" smtClean="0"/>
                        <a:t>Applicability</a:t>
                      </a:r>
                      <a:endParaRPr lang="en-GB" dirty="0"/>
                    </a:p>
                  </a:txBody>
                  <a:tcPr/>
                </a:tc>
                <a:tc>
                  <a:txBody>
                    <a:bodyPr/>
                    <a:lstStyle/>
                    <a:p>
                      <a:r>
                        <a:rPr lang="en-GB" dirty="0" smtClean="0"/>
                        <a:t>Reliability</a:t>
                      </a:r>
                      <a:endParaRPr lang="en-GB" dirty="0"/>
                    </a:p>
                  </a:txBody>
                  <a:tcPr/>
                </a:tc>
                <a:tc>
                  <a:txBody>
                    <a:bodyPr/>
                    <a:lstStyle/>
                    <a:p>
                      <a:r>
                        <a:rPr lang="en-GB" dirty="0" smtClean="0"/>
                        <a:t>Modularity</a:t>
                      </a:r>
                      <a:endParaRPr lang="en-GB" dirty="0"/>
                    </a:p>
                  </a:txBody>
                  <a:tcPr/>
                </a:tc>
                <a:tc>
                  <a:txBody>
                    <a:bodyPr/>
                    <a:lstStyle/>
                    <a:p>
                      <a:r>
                        <a:rPr lang="en-GB" dirty="0" smtClean="0"/>
                        <a:t>Resupply</a:t>
                      </a:r>
                      <a:endParaRPr lang="en-GB" dirty="0"/>
                    </a:p>
                  </a:txBody>
                  <a:tcPr/>
                </a:tc>
              </a:tr>
              <a:tr h="504936">
                <a:tc>
                  <a:txBody>
                    <a:bodyPr/>
                    <a:lstStyle/>
                    <a:p>
                      <a:r>
                        <a:rPr lang="en-GB" dirty="0" err="1" smtClean="0"/>
                        <a:t>Photocatalytic</a:t>
                      </a:r>
                      <a:endParaRPr lang="en-GB" dirty="0"/>
                    </a:p>
                  </a:txBody>
                  <a:tcPr/>
                </a:tc>
                <a:tc>
                  <a:txBody>
                    <a:bodyPr/>
                    <a:lstStyle/>
                    <a:p>
                      <a:endParaRPr lang="en-GB" dirty="0"/>
                    </a:p>
                  </a:txBody>
                  <a:tcPr/>
                </a:tc>
                <a:tc>
                  <a:txBody>
                    <a:bodyPr/>
                    <a:lstStyle/>
                    <a:p>
                      <a:r>
                        <a:rPr lang="en-GB" baseline="0" dirty="0" smtClean="0"/>
                        <a:t>     </a:t>
                      </a:r>
                      <a:r>
                        <a:rPr lang="en-GB" sz="1800" b="1" dirty="0" smtClean="0">
                          <a:solidFill>
                            <a:schemeClr val="accent6"/>
                          </a:solidFill>
                        </a:rPr>
                        <a:t> </a:t>
                      </a:r>
                      <a:r>
                        <a:rPr lang="en-GB" sz="2400" b="1" dirty="0" smtClean="0">
                          <a:solidFill>
                            <a:schemeClr val="accent6"/>
                          </a:solidFill>
                        </a:rPr>
                        <a:t>-</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r>
              <a:tr h="499216">
                <a:tc>
                  <a:txBody>
                    <a:bodyPr/>
                    <a:lstStyle/>
                    <a:p>
                      <a:r>
                        <a:rPr lang="en-GB" dirty="0" err="1" smtClean="0"/>
                        <a:t>Thermolysis</a:t>
                      </a:r>
                      <a:endParaRPr lang="en-GB" dirty="0"/>
                    </a:p>
                  </a:txBody>
                  <a:tcPr/>
                </a:tc>
                <a:tc>
                  <a:txBody>
                    <a:bodyPr/>
                    <a:lstStyle/>
                    <a:p>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r>
              <a:tr h="489432">
                <a:tc>
                  <a:txBody>
                    <a:bodyPr/>
                    <a:lstStyle/>
                    <a:p>
                      <a:r>
                        <a:rPr lang="en-GB" dirty="0" smtClean="0"/>
                        <a:t>Thermochemical</a:t>
                      </a:r>
                      <a:r>
                        <a:rPr lang="en-GB" baseline="0" dirty="0" smtClean="0"/>
                        <a:t> Cycles</a:t>
                      </a:r>
                      <a:endParaRPr lang="en-GB" dirty="0"/>
                    </a:p>
                  </a:txBody>
                  <a:tcPr/>
                </a:tc>
                <a:tc>
                  <a:txBody>
                    <a:bodyPr/>
                    <a:lstStyle/>
                    <a:p>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      </a:t>
                      </a:r>
                      <a:r>
                        <a:rPr lang="en-GB" sz="1800" b="1" dirty="0" smtClean="0">
                          <a:solidFill>
                            <a:schemeClr val="accent6"/>
                          </a:solidFill>
                        </a:rPr>
                        <a:t>?</a:t>
                      </a:r>
                      <a:endParaRPr lang="en-GB" sz="2400" dirty="0" smtClean="0"/>
                    </a:p>
                  </a:txBody>
                  <a:tcPr/>
                </a:tc>
                <a:tc>
                  <a:txBody>
                    <a:bodyPr/>
                    <a:lstStyle/>
                    <a:p>
                      <a:endParaRPr lang="en-GB" dirty="0"/>
                    </a:p>
                  </a:txBody>
                  <a:tcPr/>
                </a:tc>
                <a:tc>
                  <a:txBody>
                    <a:bodyPr/>
                    <a:lstStyle/>
                    <a:p>
                      <a:r>
                        <a:rPr lang="en-GB" sz="1800" b="1" dirty="0" smtClean="0">
                          <a:solidFill>
                            <a:schemeClr val="accent4">
                              <a:lumMod val="50000"/>
                            </a:schemeClr>
                          </a:solidFill>
                        </a:rPr>
                        <a:t>         </a:t>
                      </a:r>
                      <a:endParaRPr lang="en-GB" dirty="0"/>
                    </a:p>
                  </a:txBody>
                  <a:tcPr/>
                </a:tc>
              </a:tr>
              <a:tr h="479648">
                <a:tc>
                  <a:txBody>
                    <a:bodyPr/>
                    <a:lstStyle/>
                    <a:p>
                      <a:r>
                        <a:rPr lang="en-GB" dirty="0" smtClean="0"/>
                        <a:t>Catalysis</a:t>
                      </a:r>
                      <a:endParaRPr lang="en-GB" dirty="0"/>
                    </a:p>
                  </a:txBody>
                  <a:tcPr/>
                </a:tc>
                <a:tc>
                  <a:txBody>
                    <a:bodyPr/>
                    <a:lstStyle/>
                    <a:p>
                      <a:endParaRPr lang="en-GB" dirty="0"/>
                    </a:p>
                  </a:txBody>
                  <a:tcPr/>
                </a:tc>
                <a:tc>
                  <a:txBody>
                    <a:bodyPr/>
                    <a:lstStyle/>
                    <a:p>
                      <a:pPr algn="l"/>
                      <a:r>
                        <a:rPr lang="en-GB" sz="1800" b="1" dirty="0" smtClean="0">
                          <a:solidFill>
                            <a:schemeClr val="accent6"/>
                          </a:solidFill>
                        </a:rPr>
                        <a:t>      ?</a:t>
                      </a:r>
                      <a:endParaRPr lang="en-GB" sz="2400" dirty="0"/>
                    </a:p>
                  </a:txBody>
                  <a:tcPr/>
                </a:tc>
                <a:tc>
                  <a:txBody>
                    <a:bodyPr/>
                    <a:lstStyle/>
                    <a:p>
                      <a:r>
                        <a:rPr lang="en-GB" sz="1800" b="1" dirty="0" smtClean="0">
                          <a:solidFill>
                            <a:schemeClr val="accent6"/>
                          </a:solidFill>
                        </a:rPr>
                        <a:t>         </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 </a:t>
                      </a:r>
                      <a:endParaRPr lang="en-GB" sz="2400" dirty="0"/>
                    </a:p>
                  </a:txBody>
                  <a:tcPr/>
                </a:tc>
              </a:tr>
              <a:tr h="469864">
                <a:tc>
                  <a:txBody>
                    <a:bodyPr/>
                    <a:lstStyle/>
                    <a:p>
                      <a:r>
                        <a:rPr lang="en-GB" dirty="0" smtClean="0"/>
                        <a:t>Laser</a:t>
                      </a:r>
                      <a:endParaRPr lang="en-GB" dirty="0"/>
                    </a:p>
                  </a:txBody>
                  <a:tcPr/>
                </a:tc>
                <a:tc>
                  <a:txBody>
                    <a:bodyPr/>
                    <a:lstStyle/>
                    <a:p>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r>
              <a:tr h="460080">
                <a:tc>
                  <a:txBody>
                    <a:bodyPr/>
                    <a:lstStyle/>
                    <a:p>
                      <a:r>
                        <a:rPr lang="en-GB" dirty="0" smtClean="0"/>
                        <a:t>Bipolar Electrolysis</a:t>
                      </a:r>
                      <a:endParaRPr lang="en-GB" dirty="0"/>
                    </a:p>
                  </a:txBody>
                  <a:tcPr/>
                </a:tc>
                <a:tc>
                  <a:txBody>
                    <a:bodyPr/>
                    <a:lstStyle/>
                    <a:p>
                      <a:endParaRPr lang="en-GB" dirty="0"/>
                    </a:p>
                  </a:txBody>
                  <a:tcPr/>
                </a:tc>
                <a:tc>
                  <a:txBody>
                    <a:bodyPr/>
                    <a:lstStyle/>
                    <a:p>
                      <a:r>
                        <a:rPr lang="en-GB" dirty="0" smtClean="0"/>
                        <a:t>     </a:t>
                      </a:r>
                      <a:endParaRPr lang="en-GB" b="1" dirty="0">
                        <a:solidFill>
                          <a:schemeClr val="accent6"/>
                        </a:solidFill>
                      </a:endParaRPr>
                    </a:p>
                  </a:txBody>
                  <a:tcPr/>
                </a:tc>
                <a:tc>
                  <a:txBody>
                    <a:bodyPr/>
                    <a:lstStyle/>
                    <a:p>
                      <a:endParaRPr lang="en-GB" dirty="0"/>
                    </a:p>
                  </a:txBody>
                  <a:tcPr/>
                </a:tc>
                <a:tc>
                  <a:txBody>
                    <a:bodyPr/>
                    <a:lstStyle/>
                    <a:p>
                      <a:endParaRPr lang="en-GB" dirty="0"/>
                    </a:p>
                  </a:txBody>
                  <a:tcPr/>
                </a:tc>
              </a:tr>
              <a:tr h="522304">
                <a:tc>
                  <a:txBody>
                    <a:bodyPr/>
                    <a:lstStyle/>
                    <a:p>
                      <a:r>
                        <a:rPr lang="en-GB" dirty="0" smtClean="0"/>
                        <a:t>PEM </a:t>
                      </a:r>
                      <a:r>
                        <a:rPr lang="en-GB" dirty="0" err="1" smtClean="0"/>
                        <a:t>Electrolyzer</a:t>
                      </a:r>
                      <a:endParaRPr lang="en-GB" dirty="0"/>
                    </a:p>
                  </a:txBody>
                  <a:tcPr/>
                </a:tc>
                <a:tc>
                  <a:txBody>
                    <a:bodyPr/>
                    <a:lstStyle/>
                    <a:p>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r>
              <a:tr h="432048">
                <a:tc>
                  <a:txBody>
                    <a:bodyPr/>
                    <a:lstStyle/>
                    <a:p>
                      <a:r>
                        <a:rPr lang="en-GB" smtClean="0"/>
                        <a:t>Solid Oxide </a:t>
                      </a:r>
                      <a:r>
                        <a:rPr lang="en-GB" dirty="0" err="1" smtClean="0"/>
                        <a:t>Electrolyzer</a:t>
                      </a:r>
                      <a:endParaRPr lang="en-GB" dirty="0"/>
                    </a:p>
                  </a:txBody>
                  <a:tcPr/>
                </a:tc>
                <a:tc>
                  <a:txBody>
                    <a:bodyPr/>
                    <a:lstStyle/>
                    <a:p>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r>
            </a:tbl>
          </a:graphicData>
        </a:graphic>
      </p:graphicFrame>
      <p:pic>
        <p:nvPicPr>
          <p:cNvPr id="35"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77147" y="3971398"/>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8" descr="http://www.clker.com/cliparts/1/1/9/2/12065738771352376078Arnoud999_Right_or_wrong_5.svg.m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09552" y="2276872"/>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8" descr="http://www.clker.com/cliparts/1/1/9/2/12065738771352376078Arnoud999_Right_or_wrong_5.svg.m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09551" y="2852936"/>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90313" y="3419052"/>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46781" y="3374251"/>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02525" y="3972337"/>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5074" y="3410816"/>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65579" y="3972337"/>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8" descr="http://www.clker.com/cliparts/1/1/9/2/12065738771352376078Arnoud999_Right_or_wrong_5.svg.m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25906" y="4437112"/>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8" descr="http://www.clker.com/cliparts/1/1/9/2/12065738771352376078Arnoud999_Right_or_wrong_5.svg.m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09550" y="5359074"/>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8" descr="http://www.clker.com/cliparts/1/1/9/2/12065738771352376078Arnoud999_Right_or_wrong_5.svg.m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10470" y="5949280"/>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93501" y="4941168"/>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95436" y="4941168"/>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83675" y="4941168"/>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5073" y="4941168"/>
            <a:ext cx="386741" cy="2842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604425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1" name="TextBox 20"/>
          <p:cNvSpPr txBox="1"/>
          <p:nvPr/>
        </p:nvSpPr>
        <p:spPr>
          <a:xfrm>
            <a:off x="77686" y="965919"/>
            <a:ext cx="8712968" cy="461665"/>
          </a:xfrm>
          <a:prstGeom prst="rect">
            <a:avLst/>
          </a:prstGeom>
          <a:noFill/>
        </p:spPr>
        <p:txBody>
          <a:bodyPr wrap="square" rtlCol="0">
            <a:spAutoFit/>
          </a:bodyPr>
          <a:lstStyle/>
          <a:p>
            <a:r>
              <a:rPr lang="en-GB" sz="2400" b="1" dirty="0" smtClean="0">
                <a:latin typeface="Arial" pitchFamily="34" charset="0"/>
                <a:cs typeface="Arial" pitchFamily="34" charset="0"/>
              </a:rPr>
              <a:t>CO2 Treatment</a:t>
            </a:r>
            <a:endParaRPr lang="en-GB" sz="2400" b="1" dirty="0">
              <a:latin typeface="Arial" pitchFamily="34" charset="0"/>
              <a:cs typeface="Arial" pitchFamily="34" charset="0"/>
            </a:endParaRPr>
          </a:p>
        </p:txBody>
      </p:sp>
      <p:sp>
        <p:nvSpPr>
          <p:cNvPr id="8" name="TextBox 7"/>
          <p:cNvSpPr txBox="1"/>
          <p:nvPr/>
        </p:nvSpPr>
        <p:spPr>
          <a:xfrm>
            <a:off x="363629" y="2204864"/>
            <a:ext cx="7177889" cy="3416320"/>
          </a:xfrm>
          <a:prstGeom prst="rect">
            <a:avLst/>
          </a:prstGeom>
          <a:noFill/>
        </p:spPr>
        <p:txBody>
          <a:bodyPr wrap="square" rtlCol="0">
            <a:spAutoFit/>
          </a:bodyPr>
          <a:lstStyle/>
          <a:p>
            <a:pPr marL="342900" indent="-342900">
              <a:buFont typeface="+mj-lt"/>
              <a:buAutoNum type="arabicPeriod"/>
            </a:pPr>
            <a:r>
              <a:rPr lang="en-GB" dirty="0" smtClean="0">
                <a:latin typeface="Arial" pitchFamily="34" charset="0"/>
                <a:cs typeface="Arial" pitchFamily="34" charset="0"/>
              </a:rPr>
              <a:t>RWGS</a:t>
            </a:r>
          </a:p>
          <a:p>
            <a:pPr marL="342900" indent="-342900">
              <a:buFont typeface="+mj-lt"/>
              <a:buAutoNum type="arabicPeriod"/>
            </a:pPr>
            <a:endParaRPr lang="en-GB" dirty="0">
              <a:latin typeface="Arial" pitchFamily="34" charset="0"/>
              <a:cs typeface="Arial" pitchFamily="34" charset="0"/>
            </a:endParaRPr>
          </a:p>
          <a:p>
            <a:pPr marL="342900" indent="-342900">
              <a:buFont typeface="+mj-lt"/>
              <a:buAutoNum type="arabicPeriod"/>
            </a:pPr>
            <a:r>
              <a:rPr lang="en-GB" dirty="0" smtClean="0">
                <a:latin typeface="Arial" pitchFamily="34" charset="0"/>
                <a:cs typeface="Arial" pitchFamily="34" charset="0"/>
              </a:rPr>
              <a:t>Sabatier</a:t>
            </a:r>
          </a:p>
          <a:p>
            <a:pPr marL="342900" indent="-342900">
              <a:buFont typeface="+mj-lt"/>
              <a:buAutoNum type="arabicPeriod"/>
            </a:pPr>
            <a:endParaRPr lang="en-GB" dirty="0">
              <a:latin typeface="Arial" pitchFamily="34" charset="0"/>
              <a:cs typeface="Arial" pitchFamily="34" charset="0"/>
            </a:endParaRPr>
          </a:p>
          <a:p>
            <a:pPr marL="342900" indent="-342900">
              <a:buFont typeface="+mj-lt"/>
              <a:buAutoNum type="arabicPeriod"/>
            </a:pPr>
            <a:r>
              <a:rPr lang="en-GB" dirty="0" smtClean="0">
                <a:latin typeface="Arial" pitchFamily="34" charset="0"/>
                <a:cs typeface="Arial" pitchFamily="34" charset="0"/>
              </a:rPr>
              <a:t>Bosch</a:t>
            </a:r>
          </a:p>
          <a:p>
            <a:pPr marL="342900" indent="-342900">
              <a:buFont typeface="+mj-lt"/>
              <a:buAutoNum type="arabicPeriod"/>
            </a:pPr>
            <a:endParaRPr lang="en-GB" dirty="0">
              <a:latin typeface="Arial" pitchFamily="34" charset="0"/>
              <a:cs typeface="Arial" pitchFamily="34" charset="0"/>
            </a:endParaRPr>
          </a:p>
          <a:p>
            <a:pPr marL="342900" indent="-342900">
              <a:buFont typeface="+mj-lt"/>
              <a:buAutoNum type="arabicPeriod"/>
            </a:pPr>
            <a:r>
              <a:rPr lang="en-GB" dirty="0">
                <a:latin typeface="Arial" pitchFamily="34" charset="0"/>
                <a:cs typeface="Arial" pitchFamily="34" charset="0"/>
              </a:rPr>
              <a:t>Bosch-</a:t>
            </a:r>
            <a:r>
              <a:rPr lang="en-GB" dirty="0" err="1">
                <a:latin typeface="Arial" pitchFamily="34" charset="0"/>
                <a:cs typeface="Arial" pitchFamily="34" charset="0"/>
              </a:rPr>
              <a:t>Boudouard</a:t>
            </a:r>
            <a:endParaRPr lang="en-GB" dirty="0">
              <a:latin typeface="Arial" pitchFamily="34" charset="0"/>
              <a:cs typeface="Arial" pitchFamily="34" charset="0"/>
            </a:endParaRPr>
          </a:p>
          <a:p>
            <a:pPr marL="342900" indent="-342900">
              <a:buFont typeface="+mj-lt"/>
              <a:buAutoNum type="arabicPeriod"/>
            </a:pPr>
            <a:endParaRPr lang="en-GB" dirty="0" smtClean="0"/>
          </a:p>
          <a:p>
            <a:pPr marL="342900" indent="-342900">
              <a:buFont typeface="+mj-lt"/>
              <a:buAutoNum type="arabicPeriod"/>
            </a:pPr>
            <a:endParaRPr lang="en-GB" dirty="0"/>
          </a:p>
          <a:p>
            <a:pPr marL="342900" indent="-342900">
              <a:buFont typeface="+mj-lt"/>
              <a:buAutoNum type="arabicPeriod"/>
            </a:pPr>
            <a:endParaRPr lang="en-GB" dirty="0" smtClean="0"/>
          </a:p>
          <a:p>
            <a:pPr marL="342900" indent="-342900">
              <a:buFont typeface="+mj-lt"/>
              <a:buAutoNum type="arabicPeriod"/>
            </a:pPr>
            <a:endParaRPr lang="en-GB" dirty="0"/>
          </a:p>
          <a:p>
            <a:pPr marL="342900" indent="-342900">
              <a:buFont typeface="+mj-lt"/>
              <a:buAutoNum type="arabicPeriod"/>
            </a:pPr>
            <a:endParaRPr lang="en-GB" dirty="0"/>
          </a:p>
        </p:txBody>
      </p:sp>
    </p:spTree>
    <p:extLst>
      <p:ext uri="{BB962C8B-B14F-4D97-AF65-F5344CB8AC3E}">
        <p14:creationId xmlns:p14="http://schemas.microsoft.com/office/powerpoint/2010/main" val="135487407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1" name="TextBox 20"/>
          <p:cNvSpPr txBox="1"/>
          <p:nvPr/>
        </p:nvSpPr>
        <p:spPr>
          <a:xfrm>
            <a:off x="395536" y="1153807"/>
            <a:ext cx="8712968" cy="461665"/>
          </a:xfrm>
          <a:prstGeom prst="rect">
            <a:avLst/>
          </a:prstGeom>
          <a:noFill/>
        </p:spPr>
        <p:txBody>
          <a:bodyPr wrap="square" rtlCol="0">
            <a:spAutoFit/>
          </a:bodyPr>
          <a:lstStyle/>
          <a:p>
            <a:r>
              <a:rPr lang="en-GB" sz="2400" b="1" dirty="0" smtClean="0">
                <a:latin typeface="Arial" pitchFamily="34" charset="0"/>
                <a:cs typeface="Arial" pitchFamily="34" charset="0"/>
              </a:rPr>
              <a:t>Criteria &amp; Constraints- CO</a:t>
            </a:r>
            <a:r>
              <a:rPr lang="en-GB" sz="2400" b="1" baseline="-25000" dirty="0" smtClean="0">
                <a:latin typeface="Arial" pitchFamily="34" charset="0"/>
                <a:cs typeface="Arial" pitchFamily="34" charset="0"/>
              </a:rPr>
              <a:t>2</a:t>
            </a:r>
            <a:r>
              <a:rPr lang="en-GB" sz="2400" b="1" dirty="0" smtClean="0">
                <a:latin typeface="Arial" pitchFamily="34" charset="0"/>
                <a:cs typeface="Arial" pitchFamily="34" charset="0"/>
              </a:rPr>
              <a:t> treatment</a:t>
            </a:r>
            <a:endParaRPr lang="en-GB" sz="2400" b="1" dirty="0">
              <a:latin typeface="Arial" pitchFamily="34" charset="0"/>
              <a:cs typeface="Arial" pitchFamily="34" charset="0"/>
            </a:endParaRPr>
          </a:p>
        </p:txBody>
      </p:sp>
      <p:graphicFrame>
        <p:nvGraphicFramePr>
          <p:cNvPr id="39" name="Table 38"/>
          <p:cNvGraphicFramePr>
            <a:graphicFrameLocks noGrp="1"/>
          </p:cNvGraphicFramePr>
          <p:nvPr>
            <p:extLst>
              <p:ext uri="{D42A27DB-BD31-4B8C-83A1-F6EECF244321}">
                <p14:modId xmlns:p14="http://schemas.microsoft.com/office/powerpoint/2010/main" val="2884413125"/>
              </p:ext>
            </p:extLst>
          </p:nvPr>
        </p:nvGraphicFramePr>
        <p:xfrm>
          <a:off x="467544" y="2060848"/>
          <a:ext cx="7560840" cy="2620424"/>
        </p:xfrm>
        <a:graphic>
          <a:graphicData uri="http://schemas.openxmlformats.org/drawingml/2006/table">
            <a:tbl>
              <a:tblPr firstRow="1" bandRow="1">
                <a:tableStyleId>{5C22544A-7EE6-4342-B048-85BDC9FD1C3A}</a:tableStyleId>
              </a:tblPr>
              <a:tblGrid>
                <a:gridCol w="2190058"/>
                <a:gridCol w="1440160"/>
                <a:gridCol w="1152128"/>
                <a:gridCol w="1368152"/>
                <a:gridCol w="1410342"/>
              </a:tblGrid>
              <a:tr h="647192">
                <a:tc>
                  <a:txBody>
                    <a:bodyPr/>
                    <a:lstStyle/>
                    <a:p>
                      <a:r>
                        <a:rPr lang="en-GB" dirty="0" smtClean="0"/>
                        <a:t>Technology</a:t>
                      </a:r>
                      <a:endParaRPr lang="en-GB" dirty="0"/>
                    </a:p>
                  </a:txBody>
                  <a:tcPr/>
                </a:tc>
                <a:tc>
                  <a:txBody>
                    <a:bodyPr/>
                    <a:lstStyle/>
                    <a:p>
                      <a:r>
                        <a:rPr lang="en-GB" dirty="0" smtClean="0"/>
                        <a:t>Applicability</a:t>
                      </a:r>
                      <a:endParaRPr lang="en-GB" dirty="0"/>
                    </a:p>
                  </a:txBody>
                  <a:tcPr/>
                </a:tc>
                <a:tc>
                  <a:txBody>
                    <a:bodyPr/>
                    <a:lstStyle/>
                    <a:p>
                      <a:r>
                        <a:rPr lang="en-GB" dirty="0" smtClean="0"/>
                        <a:t>Reliability</a:t>
                      </a:r>
                      <a:endParaRPr lang="en-GB" dirty="0"/>
                    </a:p>
                  </a:txBody>
                  <a:tcPr/>
                </a:tc>
                <a:tc>
                  <a:txBody>
                    <a:bodyPr/>
                    <a:lstStyle/>
                    <a:p>
                      <a:r>
                        <a:rPr lang="en-GB" dirty="0" smtClean="0"/>
                        <a:t>Modularity</a:t>
                      </a:r>
                      <a:endParaRPr lang="en-GB" dirty="0"/>
                    </a:p>
                  </a:txBody>
                  <a:tcPr/>
                </a:tc>
                <a:tc>
                  <a:txBody>
                    <a:bodyPr/>
                    <a:lstStyle/>
                    <a:p>
                      <a:r>
                        <a:rPr lang="en-GB" dirty="0" smtClean="0"/>
                        <a:t>Resupply</a:t>
                      </a:r>
                      <a:endParaRPr lang="en-GB" dirty="0"/>
                    </a:p>
                  </a:txBody>
                  <a:tcPr/>
                </a:tc>
              </a:tr>
              <a:tr h="504936">
                <a:tc>
                  <a:txBody>
                    <a:bodyPr/>
                    <a:lstStyle/>
                    <a:p>
                      <a:r>
                        <a:rPr lang="en-GB" dirty="0" smtClean="0"/>
                        <a:t>RWGS</a:t>
                      </a:r>
                      <a:endParaRPr lang="en-GB" dirty="0"/>
                    </a:p>
                  </a:txBody>
                  <a:tcPr/>
                </a:tc>
                <a:tc>
                  <a:txBody>
                    <a:bodyPr/>
                    <a:lstStyle/>
                    <a:p>
                      <a:endParaRPr lang="en-GB" dirty="0"/>
                    </a:p>
                  </a:txBody>
                  <a:tcPr/>
                </a:tc>
                <a:tc>
                  <a:txBody>
                    <a:bodyPr/>
                    <a:lstStyle/>
                    <a:p>
                      <a:endParaRPr lang="en-GB" dirty="0"/>
                    </a:p>
                  </a:txBody>
                  <a:tcPr/>
                </a:tc>
                <a:tc>
                  <a:txBody>
                    <a:bodyPr/>
                    <a:lstStyle/>
                    <a:p>
                      <a:endParaRPr lang="en-GB"/>
                    </a:p>
                  </a:txBody>
                  <a:tcPr/>
                </a:tc>
                <a:tc>
                  <a:txBody>
                    <a:bodyPr/>
                    <a:lstStyle/>
                    <a:p>
                      <a:endParaRPr lang="en-GB" dirty="0"/>
                    </a:p>
                  </a:txBody>
                  <a:tcPr/>
                </a:tc>
              </a:tr>
              <a:tr h="499216">
                <a:tc>
                  <a:txBody>
                    <a:bodyPr/>
                    <a:lstStyle/>
                    <a:p>
                      <a:r>
                        <a:rPr lang="en-GB" dirty="0" smtClean="0"/>
                        <a:t>Sabatier</a:t>
                      </a:r>
                      <a:endParaRPr lang="en-GB" dirty="0"/>
                    </a:p>
                  </a:txBody>
                  <a:tcPr/>
                </a:tc>
                <a:tc>
                  <a:txBody>
                    <a:bodyPr/>
                    <a:lstStyle/>
                    <a:p>
                      <a:endParaRPr lang="en-GB" dirty="0"/>
                    </a:p>
                  </a:txBody>
                  <a:tcPr/>
                </a:tc>
                <a:tc>
                  <a:txBody>
                    <a:bodyPr/>
                    <a:lstStyle/>
                    <a:p>
                      <a:endParaRPr lang="en-GB"/>
                    </a:p>
                  </a:txBody>
                  <a:tcPr/>
                </a:tc>
                <a:tc>
                  <a:txBody>
                    <a:bodyPr/>
                    <a:lstStyle/>
                    <a:p>
                      <a:endParaRPr lang="en-GB"/>
                    </a:p>
                  </a:txBody>
                  <a:tcPr/>
                </a:tc>
                <a:tc>
                  <a:txBody>
                    <a:bodyPr/>
                    <a:lstStyle/>
                    <a:p>
                      <a:endParaRPr lang="en-GB" dirty="0"/>
                    </a:p>
                  </a:txBody>
                  <a:tcPr/>
                </a:tc>
              </a:tr>
              <a:tr h="489432">
                <a:tc>
                  <a:txBody>
                    <a:bodyPr/>
                    <a:lstStyle/>
                    <a:p>
                      <a:r>
                        <a:rPr lang="en-GB" dirty="0" smtClean="0"/>
                        <a:t>Bosch</a:t>
                      </a:r>
                      <a:endParaRPr lang="en-GB" dirty="0"/>
                    </a:p>
                  </a:txBody>
                  <a:tcPr/>
                </a:tc>
                <a:tc>
                  <a:txBody>
                    <a:bodyPr/>
                    <a:lstStyle/>
                    <a:p>
                      <a:endParaRPr lang="en-GB" dirty="0"/>
                    </a:p>
                  </a:txBody>
                  <a:tcPr/>
                </a:tc>
                <a:tc>
                  <a:txBody>
                    <a:bodyPr/>
                    <a:lstStyle/>
                    <a:p>
                      <a:r>
                        <a:rPr lang="en-GB" dirty="0" smtClean="0"/>
                        <a:t>      </a:t>
                      </a:r>
                      <a:endParaRPr lang="en-GB" b="1" dirty="0">
                        <a:solidFill>
                          <a:schemeClr val="accent4">
                            <a:lumMod val="50000"/>
                          </a:schemeClr>
                        </a:solidFill>
                      </a:endParaRPr>
                    </a:p>
                  </a:txBody>
                  <a:tcPr/>
                </a:tc>
                <a:tc>
                  <a:txBody>
                    <a:bodyPr/>
                    <a:lstStyle/>
                    <a:p>
                      <a:endParaRPr lang="en-GB"/>
                    </a:p>
                  </a:txBody>
                  <a:tcPr/>
                </a:tc>
                <a:tc>
                  <a:txBody>
                    <a:bodyPr/>
                    <a:lstStyle/>
                    <a:p>
                      <a:r>
                        <a:rPr lang="en-GB" sz="1800" b="1" dirty="0" smtClean="0">
                          <a:solidFill>
                            <a:schemeClr val="accent4">
                              <a:lumMod val="50000"/>
                            </a:schemeClr>
                          </a:solidFill>
                        </a:rPr>
                        <a:t>         </a:t>
                      </a:r>
                      <a:endParaRPr lang="en-GB" dirty="0"/>
                    </a:p>
                  </a:txBody>
                  <a:tcPr/>
                </a:tc>
              </a:tr>
              <a:tr h="479648">
                <a:tc>
                  <a:txBody>
                    <a:bodyPr/>
                    <a:lstStyle/>
                    <a:p>
                      <a:r>
                        <a:rPr lang="en-GB" dirty="0" smtClean="0"/>
                        <a:t>Bosch-</a:t>
                      </a:r>
                      <a:r>
                        <a:rPr lang="en-GB" dirty="0" err="1" smtClean="0"/>
                        <a:t>Boudouard</a:t>
                      </a:r>
                      <a:endParaRPr lang="en-GB" dirty="0"/>
                    </a:p>
                  </a:txBody>
                  <a:tcPr/>
                </a:tc>
                <a:tc>
                  <a:txBody>
                    <a:bodyPr/>
                    <a:lstStyle/>
                    <a:p>
                      <a:endParaRPr lang="en-GB" dirty="0"/>
                    </a:p>
                  </a:txBody>
                  <a:tcPr/>
                </a:tc>
                <a:tc>
                  <a:txBody>
                    <a:bodyPr/>
                    <a:lstStyle/>
                    <a:p>
                      <a:r>
                        <a:rPr lang="en-GB" sz="1800" b="1" dirty="0" smtClean="0">
                          <a:solidFill>
                            <a:schemeClr val="accent6"/>
                          </a:solidFill>
                        </a:rPr>
                        <a:t>      n/a</a:t>
                      </a:r>
                      <a:endParaRPr lang="en-GB" sz="2400" dirty="0"/>
                    </a:p>
                  </a:txBody>
                  <a:tcPr/>
                </a:tc>
                <a:tc>
                  <a:txBody>
                    <a:bodyPr/>
                    <a:lstStyle/>
                    <a:p>
                      <a:r>
                        <a:rPr lang="en-GB" sz="1800" b="1" dirty="0" smtClean="0">
                          <a:solidFill>
                            <a:schemeClr val="accent6"/>
                          </a:solidFill>
                        </a:rPr>
                        <a:t>         </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 </a:t>
                      </a:r>
                      <a:endParaRPr lang="en-GB" sz="2400" dirty="0"/>
                    </a:p>
                  </a:txBody>
                  <a:tcPr/>
                </a:tc>
              </a:tr>
            </a:tbl>
          </a:graphicData>
        </a:graphic>
      </p:graphicFrame>
      <p:pic>
        <p:nvPicPr>
          <p:cNvPr id="40"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44537" y="2821039"/>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45737" y="3321153"/>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41"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62377" y="3337491"/>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32457" y="3307255"/>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78137" y="3322373"/>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44"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78697" y="2824699"/>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45"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34857" y="2825919"/>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4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6857" y="2827139"/>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6857" y="3788077"/>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6857" y="4259700"/>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32457" y="3788077"/>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33657" y="4273073"/>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08937" y="3834651"/>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8" descr="http://www.clker.com/cliparts/1/1/9/2/12065738771352376078Arnoud999_Right_or_wrong_5.svg.m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70242" y="3797010"/>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8" descr="http://www.clker.com/cliparts/1/1/9/2/12065738771352376078Arnoud999_Right_or_wrong_5.svg.m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71442" y="4282006"/>
            <a:ext cx="321929" cy="3219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445992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1" name="TextBox 20"/>
          <p:cNvSpPr txBox="1"/>
          <p:nvPr/>
        </p:nvSpPr>
        <p:spPr>
          <a:xfrm>
            <a:off x="395536" y="1153807"/>
            <a:ext cx="8712968" cy="461665"/>
          </a:xfrm>
          <a:prstGeom prst="rect">
            <a:avLst/>
          </a:prstGeom>
          <a:noFill/>
        </p:spPr>
        <p:txBody>
          <a:bodyPr wrap="square" rtlCol="0">
            <a:spAutoFit/>
          </a:bodyPr>
          <a:lstStyle/>
          <a:p>
            <a:r>
              <a:rPr lang="en-GB" sz="2400" b="1" dirty="0" smtClean="0">
                <a:latin typeface="Arial" pitchFamily="34" charset="0"/>
                <a:cs typeface="Arial" pitchFamily="34" charset="0"/>
              </a:rPr>
              <a:t>Criteria &amp; Constraints- CO</a:t>
            </a:r>
            <a:r>
              <a:rPr lang="en-GB" sz="2400" b="1" baseline="-25000" dirty="0" smtClean="0">
                <a:latin typeface="Arial" pitchFamily="34" charset="0"/>
                <a:cs typeface="Arial" pitchFamily="34" charset="0"/>
              </a:rPr>
              <a:t>2</a:t>
            </a:r>
            <a:r>
              <a:rPr lang="en-GB" sz="2400" b="1" dirty="0" smtClean="0">
                <a:latin typeface="Arial" pitchFamily="34" charset="0"/>
                <a:cs typeface="Arial" pitchFamily="34" charset="0"/>
              </a:rPr>
              <a:t> treatment</a:t>
            </a:r>
            <a:endParaRPr lang="en-GB" sz="2400" b="1" dirty="0">
              <a:latin typeface="Arial" pitchFamily="34" charset="0"/>
              <a:cs typeface="Arial" pitchFamily="34" charset="0"/>
            </a:endParaRPr>
          </a:p>
        </p:txBody>
      </p:sp>
      <p:graphicFrame>
        <p:nvGraphicFramePr>
          <p:cNvPr id="27" name="Table 26"/>
          <p:cNvGraphicFramePr>
            <a:graphicFrameLocks noGrp="1"/>
          </p:cNvGraphicFramePr>
          <p:nvPr>
            <p:extLst>
              <p:ext uri="{D42A27DB-BD31-4B8C-83A1-F6EECF244321}">
                <p14:modId xmlns:p14="http://schemas.microsoft.com/office/powerpoint/2010/main" val="785940771"/>
              </p:ext>
            </p:extLst>
          </p:nvPr>
        </p:nvGraphicFramePr>
        <p:xfrm>
          <a:off x="467544" y="2104720"/>
          <a:ext cx="7560840" cy="2620424"/>
        </p:xfrm>
        <a:graphic>
          <a:graphicData uri="http://schemas.openxmlformats.org/drawingml/2006/table">
            <a:tbl>
              <a:tblPr firstRow="1" bandRow="1">
                <a:tableStyleId>{5C22544A-7EE6-4342-B048-85BDC9FD1C3A}</a:tableStyleId>
              </a:tblPr>
              <a:tblGrid>
                <a:gridCol w="2190058"/>
                <a:gridCol w="1440160"/>
                <a:gridCol w="1152128"/>
                <a:gridCol w="1368152"/>
                <a:gridCol w="1410342"/>
              </a:tblGrid>
              <a:tr h="647192">
                <a:tc>
                  <a:txBody>
                    <a:bodyPr/>
                    <a:lstStyle/>
                    <a:p>
                      <a:r>
                        <a:rPr lang="en-GB" dirty="0" smtClean="0"/>
                        <a:t>Technology</a:t>
                      </a:r>
                      <a:endParaRPr lang="en-GB" dirty="0"/>
                    </a:p>
                  </a:txBody>
                  <a:tcPr/>
                </a:tc>
                <a:tc>
                  <a:txBody>
                    <a:bodyPr/>
                    <a:lstStyle/>
                    <a:p>
                      <a:r>
                        <a:rPr lang="en-GB" dirty="0" smtClean="0"/>
                        <a:t>Applicability</a:t>
                      </a:r>
                      <a:endParaRPr lang="en-GB" dirty="0"/>
                    </a:p>
                  </a:txBody>
                  <a:tcPr/>
                </a:tc>
                <a:tc>
                  <a:txBody>
                    <a:bodyPr/>
                    <a:lstStyle/>
                    <a:p>
                      <a:r>
                        <a:rPr lang="en-GB" dirty="0" smtClean="0"/>
                        <a:t>Reliability</a:t>
                      </a:r>
                      <a:endParaRPr lang="en-GB" dirty="0"/>
                    </a:p>
                  </a:txBody>
                  <a:tcPr/>
                </a:tc>
                <a:tc>
                  <a:txBody>
                    <a:bodyPr/>
                    <a:lstStyle/>
                    <a:p>
                      <a:r>
                        <a:rPr lang="en-GB" dirty="0" smtClean="0"/>
                        <a:t>Modularity</a:t>
                      </a:r>
                      <a:endParaRPr lang="en-GB" dirty="0"/>
                    </a:p>
                  </a:txBody>
                  <a:tcPr/>
                </a:tc>
                <a:tc>
                  <a:txBody>
                    <a:bodyPr/>
                    <a:lstStyle/>
                    <a:p>
                      <a:r>
                        <a:rPr lang="en-GB" dirty="0" smtClean="0"/>
                        <a:t>Resupply</a:t>
                      </a:r>
                      <a:endParaRPr lang="en-GB" dirty="0"/>
                    </a:p>
                  </a:txBody>
                  <a:tcPr/>
                </a:tc>
              </a:tr>
              <a:tr h="504936">
                <a:tc>
                  <a:txBody>
                    <a:bodyPr/>
                    <a:lstStyle/>
                    <a:p>
                      <a:r>
                        <a:rPr lang="en-GB" dirty="0" smtClean="0"/>
                        <a:t>RWGS</a:t>
                      </a:r>
                      <a:endParaRPr lang="en-GB" dirty="0"/>
                    </a:p>
                  </a:txBody>
                  <a:tcPr>
                    <a:solidFill>
                      <a:srgbClr val="FFFF00"/>
                    </a:solidFill>
                  </a:tcPr>
                </a:tc>
                <a:tc>
                  <a:txBody>
                    <a:bodyPr/>
                    <a:lstStyle/>
                    <a:p>
                      <a:endParaRPr lang="en-GB" dirty="0"/>
                    </a:p>
                  </a:txBody>
                  <a:tcPr>
                    <a:solidFill>
                      <a:srgbClr val="FFFF00"/>
                    </a:solidFill>
                  </a:tcPr>
                </a:tc>
                <a:tc>
                  <a:txBody>
                    <a:bodyPr/>
                    <a:lstStyle/>
                    <a:p>
                      <a:endParaRPr lang="en-GB" dirty="0"/>
                    </a:p>
                  </a:txBody>
                  <a:tcPr>
                    <a:solidFill>
                      <a:srgbClr val="FFFF00"/>
                    </a:solidFill>
                  </a:tcPr>
                </a:tc>
                <a:tc>
                  <a:txBody>
                    <a:bodyPr/>
                    <a:lstStyle/>
                    <a:p>
                      <a:endParaRPr lang="en-GB"/>
                    </a:p>
                  </a:txBody>
                  <a:tcPr>
                    <a:solidFill>
                      <a:srgbClr val="FFFF00"/>
                    </a:solidFill>
                  </a:tcPr>
                </a:tc>
                <a:tc>
                  <a:txBody>
                    <a:bodyPr/>
                    <a:lstStyle/>
                    <a:p>
                      <a:endParaRPr lang="en-GB" dirty="0"/>
                    </a:p>
                  </a:txBody>
                  <a:tcPr>
                    <a:solidFill>
                      <a:srgbClr val="FFFF00"/>
                    </a:solidFill>
                  </a:tcPr>
                </a:tc>
              </a:tr>
              <a:tr h="499216">
                <a:tc>
                  <a:txBody>
                    <a:bodyPr/>
                    <a:lstStyle/>
                    <a:p>
                      <a:r>
                        <a:rPr lang="en-GB" dirty="0" smtClean="0"/>
                        <a:t>Sabatier</a:t>
                      </a:r>
                      <a:endParaRPr lang="en-GB" dirty="0"/>
                    </a:p>
                  </a:txBody>
                  <a:tcPr>
                    <a:solidFill>
                      <a:srgbClr val="FFFF00"/>
                    </a:solidFill>
                  </a:tcPr>
                </a:tc>
                <a:tc>
                  <a:txBody>
                    <a:bodyPr/>
                    <a:lstStyle/>
                    <a:p>
                      <a:endParaRPr lang="en-GB" dirty="0"/>
                    </a:p>
                  </a:txBody>
                  <a:tcPr>
                    <a:solidFill>
                      <a:srgbClr val="FFFF00"/>
                    </a:solidFill>
                  </a:tcPr>
                </a:tc>
                <a:tc>
                  <a:txBody>
                    <a:bodyPr/>
                    <a:lstStyle/>
                    <a:p>
                      <a:endParaRPr lang="en-GB"/>
                    </a:p>
                  </a:txBody>
                  <a:tcPr>
                    <a:solidFill>
                      <a:srgbClr val="FFFF00"/>
                    </a:solidFill>
                  </a:tcPr>
                </a:tc>
                <a:tc>
                  <a:txBody>
                    <a:bodyPr/>
                    <a:lstStyle/>
                    <a:p>
                      <a:endParaRPr lang="en-GB"/>
                    </a:p>
                  </a:txBody>
                  <a:tcPr>
                    <a:solidFill>
                      <a:srgbClr val="FFFF00"/>
                    </a:solidFill>
                  </a:tcPr>
                </a:tc>
                <a:tc>
                  <a:txBody>
                    <a:bodyPr/>
                    <a:lstStyle/>
                    <a:p>
                      <a:endParaRPr lang="en-GB" dirty="0"/>
                    </a:p>
                  </a:txBody>
                  <a:tcPr>
                    <a:solidFill>
                      <a:srgbClr val="FFFF00"/>
                    </a:solidFill>
                  </a:tcPr>
                </a:tc>
              </a:tr>
              <a:tr h="489432">
                <a:tc>
                  <a:txBody>
                    <a:bodyPr/>
                    <a:lstStyle/>
                    <a:p>
                      <a:r>
                        <a:rPr lang="en-GB" dirty="0" smtClean="0"/>
                        <a:t>Bosch</a:t>
                      </a:r>
                      <a:endParaRPr lang="en-GB" dirty="0"/>
                    </a:p>
                  </a:txBody>
                  <a:tcPr/>
                </a:tc>
                <a:tc>
                  <a:txBody>
                    <a:bodyPr/>
                    <a:lstStyle/>
                    <a:p>
                      <a:endParaRPr lang="en-GB" dirty="0"/>
                    </a:p>
                  </a:txBody>
                  <a:tcPr/>
                </a:tc>
                <a:tc>
                  <a:txBody>
                    <a:bodyPr/>
                    <a:lstStyle/>
                    <a:p>
                      <a:r>
                        <a:rPr lang="en-GB" dirty="0" smtClean="0"/>
                        <a:t>      </a:t>
                      </a:r>
                      <a:endParaRPr lang="en-GB" b="1" dirty="0">
                        <a:solidFill>
                          <a:schemeClr val="accent4">
                            <a:lumMod val="50000"/>
                          </a:schemeClr>
                        </a:solidFill>
                      </a:endParaRPr>
                    </a:p>
                  </a:txBody>
                  <a:tcPr/>
                </a:tc>
                <a:tc>
                  <a:txBody>
                    <a:bodyPr/>
                    <a:lstStyle/>
                    <a:p>
                      <a:endParaRPr lang="en-GB"/>
                    </a:p>
                  </a:txBody>
                  <a:tcPr/>
                </a:tc>
                <a:tc>
                  <a:txBody>
                    <a:bodyPr/>
                    <a:lstStyle/>
                    <a:p>
                      <a:r>
                        <a:rPr lang="en-GB" sz="1800" b="1" dirty="0" smtClean="0">
                          <a:solidFill>
                            <a:schemeClr val="accent4">
                              <a:lumMod val="50000"/>
                            </a:schemeClr>
                          </a:solidFill>
                        </a:rPr>
                        <a:t>         </a:t>
                      </a:r>
                      <a:endParaRPr lang="en-GB" dirty="0"/>
                    </a:p>
                  </a:txBody>
                  <a:tcPr/>
                </a:tc>
              </a:tr>
              <a:tr h="479648">
                <a:tc>
                  <a:txBody>
                    <a:bodyPr/>
                    <a:lstStyle/>
                    <a:p>
                      <a:r>
                        <a:rPr lang="en-GB" dirty="0" smtClean="0"/>
                        <a:t>Bosch-</a:t>
                      </a:r>
                      <a:r>
                        <a:rPr lang="en-GB" dirty="0" err="1" smtClean="0"/>
                        <a:t>Boudouard</a:t>
                      </a:r>
                      <a:endParaRPr lang="en-GB" dirty="0"/>
                    </a:p>
                  </a:txBody>
                  <a:tcPr/>
                </a:tc>
                <a:tc>
                  <a:txBody>
                    <a:bodyPr/>
                    <a:lstStyle/>
                    <a:p>
                      <a:endParaRPr lang="en-GB" dirty="0"/>
                    </a:p>
                  </a:txBody>
                  <a:tcPr/>
                </a:tc>
                <a:tc>
                  <a:txBody>
                    <a:bodyPr/>
                    <a:lstStyle/>
                    <a:p>
                      <a:r>
                        <a:rPr lang="en-GB" sz="1800" b="1" dirty="0" smtClean="0">
                          <a:solidFill>
                            <a:schemeClr val="accent6"/>
                          </a:solidFill>
                        </a:rPr>
                        <a:t>      n/a</a:t>
                      </a:r>
                      <a:endParaRPr lang="en-GB" sz="2400" dirty="0"/>
                    </a:p>
                  </a:txBody>
                  <a:tcPr/>
                </a:tc>
                <a:tc>
                  <a:txBody>
                    <a:bodyPr/>
                    <a:lstStyle/>
                    <a:p>
                      <a:r>
                        <a:rPr lang="en-GB" sz="1800" b="1" dirty="0" smtClean="0">
                          <a:solidFill>
                            <a:schemeClr val="accent6"/>
                          </a:solidFill>
                        </a:rPr>
                        <a:t>         </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 </a:t>
                      </a:r>
                      <a:endParaRPr lang="en-GB" sz="2400" dirty="0"/>
                    </a:p>
                  </a:txBody>
                  <a:tcPr/>
                </a:tc>
              </a:tr>
            </a:tbl>
          </a:graphicData>
        </a:graphic>
      </p:graphicFrame>
      <p:pic>
        <p:nvPicPr>
          <p:cNvPr id="28"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44537" y="2864911"/>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45737" y="3365025"/>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9"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62377" y="3381363"/>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32457" y="3351127"/>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78137" y="3366245"/>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32"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78697" y="2868571"/>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33"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34857" y="2869791"/>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34"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6857" y="2871011"/>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6857" y="3831949"/>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6857" y="4303572"/>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32457" y="3831949"/>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33657" y="4316945"/>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08937" y="3878523"/>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8" descr="http://www.clker.com/cliparts/1/1/9/2/12065738771352376078Arnoud999_Right_or_wrong_5.svg.m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70242" y="3840882"/>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8" descr="http://www.clker.com/cliparts/1/1/9/2/12065738771352376078Arnoud999_Right_or_wrong_5.svg.m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71442" y="4325878"/>
            <a:ext cx="321929" cy="3219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570473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graphicFrame>
        <p:nvGraphicFramePr>
          <p:cNvPr id="20" name="Table 19"/>
          <p:cNvGraphicFramePr>
            <a:graphicFrameLocks noGrp="1"/>
          </p:cNvGraphicFramePr>
          <p:nvPr>
            <p:extLst>
              <p:ext uri="{D42A27DB-BD31-4B8C-83A1-F6EECF244321}">
                <p14:modId xmlns:p14="http://schemas.microsoft.com/office/powerpoint/2010/main" val="2082548385"/>
              </p:ext>
            </p:extLst>
          </p:nvPr>
        </p:nvGraphicFramePr>
        <p:xfrm>
          <a:off x="363631" y="1700809"/>
          <a:ext cx="4973048" cy="4134134"/>
        </p:xfrm>
        <a:graphic>
          <a:graphicData uri="http://schemas.openxmlformats.org/drawingml/2006/table">
            <a:tbl>
              <a:tblPr firstRow="1" bandRow="1">
                <a:tableStyleId>{5C22544A-7EE6-4342-B048-85BDC9FD1C3A}</a:tableStyleId>
              </a:tblPr>
              <a:tblGrid>
                <a:gridCol w="1984962"/>
                <a:gridCol w="1398533"/>
                <a:gridCol w="1589553"/>
              </a:tblGrid>
              <a:tr h="1262341">
                <a:tc>
                  <a:txBody>
                    <a:bodyPr/>
                    <a:lstStyle/>
                    <a:p>
                      <a:endParaRPr lang="en-GB" dirty="0"/>
                    </a:p>
                  </a:txBody>
                  <a:tcPr/>
                </a:tc>
                <a:tc>
                  <a:txBody>
                    <a:bodyPr/>
                    <a:lstStyle/>
                    <a:p>
                      <a:r>
                        <a:rPr lang="en-GB" dirty="0" smtClean="0"/>
                        <a:t>Sabatier</a:t>
                      </a:r>
                      <a:endParaRPr lang="en-GB" dirty="0"/>
                    </a:p>
                  </a:txBody>
                  <a:tcPr/>
                </a:tc>
                <a:tc>
                  <a:txBody>
                    <a:bodyPr/>
                    <a:lstStyle/>
                    <a:p>
                      <a:r>
                        <a:rPr lang="en-GB" dirty="0" smtClean="0"/>
                        <a:t>RWGS</a:t>
                      </a:r>
                      <a:endParaRPr lang="en-GB" dirty="0"/>
                    </a:p>
                  </a:txBody>
                  <a:tcPr/>
                </a:tc>
              </a:tr>
              <a:tr h="708591">
                <a:tc>
                  <a:txBody>
                    <a:bodyPr/>
                    <a:lstStyle/>
                    <a:p>
                      <a:r>
                        <a:rPr lang="en-GB" dirty="0" smtClean="0"/>
                        <a:t>Resupply</a:t>
                      </a:r>
                      <a:r>
                        <a:rPr lang="en-GB" baseline="0" dirty="0" smtClean="0"/>
                        <a:t> </a:t>
                      </a:r>
                    </a:p>
                    <a:p>
                      <a:r>
                        <a:rPr lang="en-GB" baseline="0" dirty="0" smtClean="0"/>
                        <a:t>(kg/18 months)</a:t>
                      </a:r>
                      <a:endParaRPr lang="en-GB" dirty="0"/>
                    </a:p>
                  </a:txBody>
                  <a:tcPr/>
                </a:tc>
                <a:tc>
                  <a:txBody>
                    <a:bodyPr/>
                    <a:lstStyle/>
                    <a:p>
                      <a:pPr algn="r"/>
                      <a:r>
                        <a:rPr lang="en-GB" dirty="0" smtClean="0"/>
                        <a:t>2343.5</a:t>
                      </a:r>
                      <a:endParaRPr lang="en-GB" dirty="0"/>
                    </a:p>
                  </a:txBody>
                  <a:tcPr/>
                </a:tc>
                <a:tc>
                  <a:txBody>
                    <a:bodyPr/>
                    <a:lstStyle/>
                    <a:p>
                      <a:pPr algn="r"/>
                      <a:r>
                        <a:rPr lang="en-GB" dirty="0" smtClean="0"/>
                        <a:t>1334.2</a:t>
                      </a:r>
                      <a:endParaRPr lang="en-GB" dirty="0"/>
                    </a:p>
                  </a:txBody>
                  <a:tcPr/>
                </a:tc>
              </a:tr>
              <a:tr h="624401">
                <a:tc>
                  <a:txBody>
                    <a:bodyPr/>
                    <a:lstStyle/>
                    <a:p>
                      <a:r>
                        <a:rPr lang="en-GB" dirty="0" smtClean="0"/>
                        <a:t>No. of independent</a:t>
                      </a:r>
                    </a:p>
                    <a:p>
                      <a:r>
                        <a:rPr lang="en-GB" dirty="0" smtClean="0"/>
                        <a:t>units</a:t>
                      </a:r>
                      <a:endParaRPr lang="en-GB" dirty="0"/>
                    </a:p>
                  </a:txBody>
                  <a:tcPr/>
                </a:tc>
                <a:tc>
                  <a:txBody>
                    <a:bodyPr/>
                    <a:lstStyle/>
                    <a:p>
                      <a:pPr algn="r"/>
                      <a:r>
                        <a:rPr lang="en-GB" dirty="0" smtClean="0"/>
                        <a:t>1</a:t>
                      </a:r>
                      <a:endParaRPr lang="en-GB" dirty="0"/>
                    </a:p>
                  </a:txBody>
                  <a:tcPr/>
                </a:tc>
                <a:tc>
                  <a:txBody>
                    <a:bodyPr/>
                    <a:lstStyle/>
                    <a:p>
                      <a:pPr algn="r"/>
                      <a:r>
                        <a:rPr lang="en-GB" dirty="0" smtClean="0"/>
                        <a:t>1</a:t>
                      </a:r>
                      <a:endParaRPr lang="en-GB" dirty="0"/>
                    </a:p>
                  </a:txBody>
                  <a:tcPr/>
                </a:tc>
              </a:tr>
              <a:tr h="624401">
                <a:tc>
                  <a:txBody>
                    <a:bodyPr/>
                    <a:lstStyle/>
                    <a:p>
                      <a:r>
                        <a:rPr lang="en-GB" dirty="0" smtClean="0"/>
                        <a:t>Feed streams</a:t>
                      </a:r>
                      <a:endParaRPr lang="en-GB" dirty="0"/>
                    </a:p>
                  </a:txBody>
                  <a:tcPr/>
                </a:tc>
                <a:tc>
                  <a:txBody>
                    <a:bodyPr/>
                    <a:lstStyle/>
                    <a:p>
                      <a:pPr algn="r"/>
                      <a:r>
                        <a:rPr lang="en-GB" dirty="0" smtClean="0"/>
                        <a:t>2</a:t>
                      </a:r>
                      <a:endParaRPr lang="en-GB" dirty="0"/>
                    </a:p>
                  </a:txBody>
                  <a:tcPr/>
                </a:tc>
                <a:tc>
                  <a:txBody>
                    <a:bodyPr/>
                    <a:lstStyle/>
                    <a:p>
                      <a:pPr algn="r"/>
                      <a:r>
                        <a:rPr lang="en-GB" dirty="0" smtClean="0"/>
                        <a:t>2</a:t>
                      </a:r>
                      <a:endParaRPr lang="en-GB" dirty="0"/>
                    </a:p>
                  </a:txBody>
                  <a:tcPr/>
                </a:tc>
              </a:tr>
              <a:tr h="624401">
                <a:tc>
                  <a:txBody>
                    <a:bodyPr/>
                    <a:lstStyle/>
                    <a:p>
                      <a:r>
                        <a:rPr lang="en-GB" dirty="0" err="1" smtClean="0"/>
                        <a:t>Maintanence</a:t>
                      </a:r>
                      <a:endParaRPr lang="en-GB" dirty="0"/>
                    </a:p>
                  </a:txBody>
                  <a:tcPr/>
                </a:tc>
                <a:tc>
                  <a:txBody>
                    <a:bodyPr/>
                    <a:lstStyle/>
                    <a:p>
                      <a:pPr algn="r"/>
                      <a:r>
                        <a:rPr lang="en-GB" dirty="0" smtClean="0"/>
                        <a:t>Unknown</a:t>
                      </a:r>
                      <a:endParaRPr lang="en-GB" dirty="0"/>
                    </a:p>
                  </a:txBody>
                  <a:tcPr/>
                </a:tc>
                <a:tc>
                  <a:txBody>
                    <a:bodyPr/>
                    <a:lstStyle/>
                    <a:p>
                      <a:pPr algn="r"/>
                      <a:r>
                        <a:rPr lang="en-GB" dirty="0" smtClean="0"/>
                        <a:t>Unknown</a:t>
                      </a:r>
                      <a:endParaRPr lang="en-GB" dirty="0"/>
                    </a:p>
                  </a:txBody>
                  <a:tcPr/>
                </a:tc>
              </a:tr>
            </a:tbl>
          </a:graphicData>
        </a:graphic>
      </p:graphicFrame>
      <p:sp>
        <p:nvSpPr>
          <p:cNvPr id="22" name="TextBox 21"/>
          <p:cNvSpPr txBox="1"/>
          <p:nvPr/>
        </p:nvSpPr>
        <p:spPr>
          <a:xfrm>
            <a:off x="123045" y="965919"/>
            <a:ext cx="10245259" cy="461665"/>
          </a:xfrm>
          <a:prstGeom prst="rect">
            <a:avLst/>
          </a:prstGeom>
          <a:noFill/>
        </p:spPr>
        <p:txBody>
          <a:bodyPr wrap="square" rtlCol="0">
            <a:spAutoFit/>
          </a:bodyPr>
          <a:lstStyle/>
          <a:p>
            <a:r>
              <a:rPr lang="en-GB" sz="2400" b="1" dirty="0" smtClean="0">
                <a:latin typeface="Arial" pitchFamily="34" charset="0"/>
                <a:cs typeface="Arial" pitchFamily="34" charset="0"/>
              </a:rPr>
              <a:t>CO</a:t>
            </a:r>
            <a:r>
              <a:rPr lang="en-GB" sz="2400" b="1" baseline="-25000" dirty="0" smtClean="0">
                <a:latin typeface="Arial" pitchFamily="34" charset="0"/>
                <a:cs typeface="Arial" pitchFamily="34" charset="0"/>
              </a:rPr>
              <a:t>2</a:t>
            </a:r>
            <a:r>
              <a:rPr lang="en-GB" sz="2400" b="1" dirty="0" smtClean="0">
                <a:latin typeface="Arial" pitchFamily="34" charset="0"/>
                <a:cs typeface="Arial" pitchFamily="34" charset="0"/>
              </a:rPr>
              <a:t> treatment</a:t>
            </a:r>
            <a:r>
              <a:rPr lang="en-GB" sz="2400" b="1" dirty="0">
                <a:latin typeface="Arial" pitchFamily="34" charset="0"/>
                <a:cs typeface="Arial" pitchFamily="34" charset="0"/>
              </a:rPr>
              <a:t> </a:t>
            </a:r>
            <a:r>
              <a:rPr lang="en-US" sz="2400" b="1" dirty="0" smtClean="0">
                <a:latin typeface="Arial" pitchFamily="34" charset="0"/>
                <a:cs typeface="Arial" pitchFamily="34" charset="0"/>
              </a:rPr>
              <a:t>–</a:t>
            </a:r>
            <a:r>
              <a:rPr lang="en-GB" sz="2400" b="1" dirty="0" smtClean="0">
                <a:latin typeface="Arial" pitchFamily="34" charset="0"/>
                <a:cs typeface="Arial" pitchFamily="34" charset="0"/>
              </a:rPr>
              <a:t> Final Two</a:t>
            </a:r>
          </a:p>
        </p:txBody>
      </p:sp>
    </p:spTree>
    <p:extLst>
      <p:ext uri="{BB962C8B-B14F-4D97-AF65-F5344CB8AC3E}">
        <p14:creationId xmlns:p14="http://schemas.microsoft.com/office/powerpoint/2010/main" val="332150361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graphicFrame>
        <p:nvGraphicFramePr>
          <p:cNvPr id="20" name="Table 19"/>
          <p:cNvGraphicFramePr>
            <a:graphicFrameLocks noGrp="1"/>
          </p:cNvGraphicFramePr>
          <p:nvPr>
            <p:extLst>
              <p:ext uri="{D42A27DB-BD31-4B8C-83A1-F6EECF244321}">
                <p14:modId xmlns:p14="http://schemas.microsoft.com/office/powerpoint/2010/main" val="1087156956"/>
              </p:ext>
            </p:extLst>
          </p:nvPr>
        </p:nvGraphicFramePr>
        <p:xfrm>
          <a:off x="363631" y="1700809"/>
          <a:ext cx="4973048" cy="4134134"/>
        </p:xfrm>
        <a:graphic>
          <a:graphicData uri="http://schemas.openxmlformats.org/drawingml/2006/table">
            <a:tbl>
              <a:tblPr firstRow="1" bandRow="1">
                <a:tableStyleId>{5C22544A-7EE6-4342-B048-85BDC9FD1C3A}</a:tableStyleId>
              </a:tblPr>
              <a:tblGrid>
                <a:gridCol w="1984962"/>
                <a:gridCol w="1398533"/>
                <a:gridCol w="1589553"/>
              </a:tblGrid>
              <a:tr h="1262341">
                <a:tc>
                  <a:txBody>
                    <a:bodyPr/>
                    <a:lstStyle/>
                    <a:p>
                      <a:endParaRPr lang="en-GB" dirty="0"/>
                    </a:p>
                  </a:txBody>
                  <a:tcPr/>
                </a:tc>
                <a:tc>
                  <a:txBody>
                    <a:bodyPr/>
                    <a:lstStyle/>
                    <a:p>
                      <a:r>
                        <a:rPr lang="en-GB" dirty="0" smtClean="0"/>
                        <a:t>Sabatier</a:t>
                      </a:r>
                      <a:endParaRPr lang="en-GB" dirty="0"/>
                    </a:p>
                  </a:txBody>
                  <a:tcPr/>
                </a:tc>
                <a:tc>
                  <a:txBody>
                    <a:bodyPr/>
                    <a:lstStyle/>
                    <a:p>
                      <a:r>
                        <a:rPr lang="en-GB" dirty="0" smtClean="0"/>
                        <a:t>RWGS</a:t>
                      </a:r>
                      <a:endParaRPr lang="en-GB" dirty="0"/>
                    </a:p>
                  </a:txBody>
                  <a:tcPr/>
                </a:tc>
              </a:tr>
              <a:tr h="708591">
                <a:tc>
                  <a:txBody>
                    <a:bodyPr/>
                    <a:lstStyle/>
                    <a:p>
                      <a:r>
                        <a:rPr lang="en-GB" dirty="0" smtClean="0"/>
                        <a:t>Resupply</a:t>
                      </a:r>
                      <a:r>
                        <a:rPr lang="en-GB" baseline="0" dirty="0" smtClean="0"/>
                        <a:t> </a:t>
                      </a:r>
                    </a:p>
                    <a:p>
                      <a:r>
                        <a:rPr lang="en-GB" baseline="0" dirty="0" smtClean="0"/>
                        <a:t>(kg/18 months)</a:t>
                      </a:r>
                      <a:endParaRPr lang="en-GB" dirty="0"/>
                    </a:p>
                  </a:txBody>
                  <a:tcPr/>
                </a:tc>
                <a:tc>
                  <a:txBody>
                    <a:bodyPr/>
                    <a:lstStyle/>
                    <a:p>
                      <a:pPr algn="r"/>
                      <a:r>
                        <a:rPr lang="en-GB" dirty="0" smtClean="0"/>
                        <a:t>2343.5</a:t>
                      </a:r>
                      <a:endParaRPr lang="en-GB" dirty="0"/>
                    </a:p>
                  </a:txBody>
                  <a:tcPr/>
                </a:tc>
                <a:tc>
                  <a:txBody>
                    <a:bodyPr/>
                    <a:lstStyle/>
                    <a:p>
                      <a:pPr algn="r"/>
                      <a:r>
                        <a:rPr lang="en-GB" dirty="0" smtClean="0"/>
                        <a:t>1334.2</a:t>
                      </a:r>
                      <a:endParaRPr lang="en-GB" dirty="0"/>
                    </a:p>
                  </a:txBody>
                  <a:tcPr/>
                </a:tc>
              </a:tr>
              <a:tr h="624401">
                <a:tc>
                  <a:txBody>
                    <a:bodyPr/>
                    <a:lstStyle/>
                    <a:p>
                      <a:r>
                        <a:rPr lang="en-GB" dirty="0" smtClean="0"/>
                        <a:t>No. of independent</a:t>
                      </a:r>
                    </a:p>
                    <a:p>
                      <a:r>
                        <a:rPr lang="en-GB" dirty="0" smtClean="0"/>
                        <a:t>units</a:t>
                      </a:r>
                      <a:endParaRPr lang="en-GB" dirty="0"/>
                    </a:p>
                  </a:txBody>
                  <a:tcPr/>
                </a:tc>
                <a:tc>
                  <a:txBody>
                    <a:bodyPr/>
                    <a:lstStyle/>
                    <a:p>
                      <a:pPr algn="r"/>
                      <a:r>
                        <a:rPr lang="en-GB" dirty="0" smtClean="0"/>
                        <a:t>1</a:t>
                      </a:r>
                      <a:endParaRPr lang="en-GB" dirty="0"/>
                    </a:p>
                  </a:txBody>
                  <a:tcPr/>
                </a:tc>
                <a:tc>
                  <a:txBody>
                    <a:bodyPr/>
                    <a:lstStyle/>
                    <a:p>
                      <a:pPr algn="r"/>
                      <a:r>
                        <a:rPr lang="en-GB" dirty="0" smtClean="0"/>
                        <a:t>1</a:t>
                      </a:r>
                      <a:endParaRPr lang="en-GB" dirty="0"/>
                    </a:p>
                  </a:txBody>
                  <a:tcPr/>
                </a:tc>
              </a:tr>
              <a:tr h="624401">
                <a:tc>
                  <a:txBody>
                    <a:bodyPr/>
                    <a:lstStyle/>
                    <a:p>
                      <a:r>
                        <a:rPr lang="en-GB" dirty="0" smtClean="0"/>
                        <a:t>Feed streams</a:t>
                      </a:r>
                      <a:endParaRPr lang="en-GB" dirty="0"/>
                    </a:p>
                  </a:txBody>
                  <a:tcPr/>
                </a:tc>
                <a:tc>
                  <a:txBody>
                    <a:bodyPr/>
                    <a:lstStyle/>
                    <a:p>
                      <a:pPr algn="r"/>
                      <a:r>
                        <a:rPr lang="en-GB" dirty="0" smtClean="0"/>
                        <a:t>2</a:t>
                      </a:r>
                      <a:endParaRPr lang="en-GB" dirty="0"/>
                    </a:p>
                  </a:txBody>
                  <a:tcPr/>
                </a:tc>
                <a:tc>
                  <a:txBody>
                    <a:bodyPr/>
                    <a:lstStyle/>
                    <a:p>
                      <a:pPr algn="r"/>
                      <a:r>
                        <a:rPr lang="en-GB" dirty="0" smtClean="0"/>
                        <a:t>2</a:t>
                      </a:r>
                      <a:endParaRPr lang="en-GB" dirty="0"/>
                    </a:p>
                  </a:txBody>
                  <a:tcPr/>
                </a:tc>
              </a:tr>
              <a:tr h="624401">
                <a:tc>
                  <a:txBody>
                    <a:bodyPr/>
                    <a:lstStyle/>
                    <a:p>
                      <a:r>
                        <a:rPr lang="en-GB" dirty="0" err="1" smtClean="0"/>
                        <a:t>Maintanence</a:t>
                      </a:r>
                      <a:endParaRPr lang="en-GB" dirty="0"/>
                    </a:p>
                  </a:txBody>
                  <a:tcPr/>
                </a:tc>
                <a:tc>
                  <a:txBody>
                    <a:bodyPr/>
                    <a:lstStyle/>
                    <a:p>
                      <a:pPr algn="r"/>
                      <a:r>
                        <a:rPr lang="en-GB" dirty="0" smtClean="0"/>
                        <a:t>Unknown</a:t>
                      </a:r>
                      <a:endParaRPr lang="en-GB" dirty="0"/>
                    </a:p>
                  </a:txBody>
                  <a:tcPr/>
                </a:tc>
                <a:tc>
                  <a:txBody>
                    <a:bodyPr/>
                    <a:lstStyle/>
                    <a:p>
                      <a:pPr algn="r"/>
                      <a:r>
                        <a:rPr lang="en-GB" dirty="0" smtClean="0"/>
                        <a:t>Unknown</a:t>
                      </a:r>
                      <a:endParaRPr lang="en-GB" dirty="0"/>
                    </a:p>
                  </a:txBody>
                  <a:tcPr/>
                </a:tc>
              </a:tr>
            </a:tbl>
          </a:graphicData>
        </a:graphic>
      </p:graphicFrame>
      <p:sp>
        <p:nvSpPr>
          <p:cNvPr id="22" name="TextBox 21"/>
          <p:cNvSpPr txBox="1"/>
          <p:nvPr/>
        </p:nvSpPr>
        <p:spPr>
          <a:xfrm>
            <a:off x="123045" y="965919"/>
            <a:ext cx="10245259" cy="461665"/>
          </a:xfrm>
          <a:prstGeom prst="rect">
            <a:avLst/>
          </a:prstGeom>
          <a:noFill/>
        </p:spPr>
        <p:txBody>
          <a:bodyPr wrap="square" rtlCol="0">
            <a:spAutoFit/>
          </a:bodyPr>
          <a:lstStyle/>
          <a:p>
            <a:r>
              <a:rPr lang="en-GB" sz="2400" b="1" dirty="0" smtClean="0">
                <a:latin typeface="Arial" pitchFamily="34" charset="0"/>
                <a:cs typeface="Arial" pitchFamily="34" charset="0"/>
              </a:rPr>
              <a:t>CO</a:t>
            </a:r>
            <a:r>
              <a:rPr lang="en-GB" sz="2400" b="1" baseline="-25000" dirty="0" smtClean="0">
                <a:latin typeface="Arial" pitchFamily="34" charset="0"/>
                <a:cs typeface="Arial" pitchFamily="34" charset="0"/>
              </a:rPr>
              <a:t>2</a:t>
            </a:r>
            <a:r>
              <a:rPr lang="en-GB" sz="2400" b="1" dirty="0" smtClean="0">
                <a:latin typeface="Arial" pitchFamily="34" charset="0"/>
                <a:cs typeface="Arial" pitchFamily="34" charset="0"/>
              </a:rPr>
              <a:t> treatment</a:t>
            </a:r>
            <a:r>
              <a:rPr lang="en-GB" sz="2400" b="1" dirty="0">
                <a:latin typeface="Arial" pitchFamily="34" charset="0"/>
                <a:cs typeface="Arial" pitchFamily="34" charset="0"/>
              </a:rPr>
              <a:t> </a:t>
            </a:r>
            <a:r>
              <a:rPr lang="en-US" sz="2400" b="1" dirty="0" smtClean="0">
                <a:latin typeface="Arial" pitchFamily="34" charset="0"/>
                <a:cs typeface="Arial" pitchFamily="34" charset="0"/>
              </a:rPr>
              <a:t>–</a:t>
            </a:r>
            <a:r>
              <a:rPr lang="en-GB" sz="2400" b="1" dirty="0" smtClean="0">
                <a:latin typeface="Arial" pitchFamily="34" charset="0"/>
                <a:cs typeface="Arial" pitchFamily="34" charset="0"/>
              </a:rPr>
              <a:t> Final Two</a:t>
            </a:r>
          </a:p>
        </p:txBody>
      </p:sp>
    </p:spTree>
    <p:extLst>
      <p:ext uri="{BB962C8B-B14F-4D97-AF65-F5344CB8AC3E}">
        <p14:creationId xmlns:p14="http://schemas.microsoft.com/office/powerpoint/2010/main" val="16913764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b="1" dirty="0" smtClean="0">
                <a:latin typeface="Arial" pitchFamily="34" charset="0"/>
                <a:cs typeface="Arial" pitchFamily="34" charset="0"/>
              </a:rPr>
              <a:t>1. Design </a:t>
            </a:r>
          </a:p>
          <a:p>
            <a:r>
              <a:rPr lang="en-GB" sz="1200" b="1" dirty="0" smtClean="0">
                <a:latin typeface="Arial" pitchFamily="34" charset="0"/>
                <a:cs typeface="Arial" pitchFamily="34" charset="0"/>
              </a:rPr>
              <a:t>objectives</a:t>
            </a:r>
            <a:endParaRPr lang="en-GB" sz="1200" b="1" dirty="0">
              <a:latin typeface="Arial" pitchFamily="34" charset="0"/>
              <a:cs typeface="Arial" pitchFamily="34" charset="0"/>
            </a:endParaRPr>
          </a:p>
        </p:txBody>
      </p:sp>
      <p:sp>
        <p:nvSpPr>
          <p:cNvPr id="4" name="TextBox 3"/>
          <p:cNvSpPr txBox="1"/>
          <p:nvPr/>
        </p:nvSpPr>
        <p:spPr>
          <a:xfrm>
            <a:off x="197260" y="1196752"/>
            <a:ext cx="8712968" cy="461665"/>
          </a:xfrm>
          <a:prstGeom prst="rect">
            <a:avLst/>
          </a:prstGeom>
          <a:noFill/>
        </p:spPr>
        <p:txBody>
          <a:bodyPr wrap="square" rtlCol="0">
            <a:spAutoFit/>
          </a:bodyPr>
          <a:lstStyle/>
          <a:p>
            <a:r>
              <a:rPr lang="en-GB" sz="2400" b="1" dirty="0" smtClean="0">
                <a:latin typeface="Arial" pitchFamily="34" charset="0"/>
                <a:cs typeface="Arial" pitchFamily="34" charset="0"/>
              </a:rPr>
              <a:t>Design Outline</a:t>
            </a:r>
            <a:endParaRPr lang="en-GB" sz="2400" b="1" dirty="0">
              <a:latin typeface="Arial" pitchFamily="34" charset="0"/>
              <a:cs typeface="Arial" pitchFamily="34" charset="0"/>
            </a:endParaRPr>
          </a:p>
        </p:txBody>
      </p:sp>
      <p:sp>
        <p:nvSpPr>
          <p:cNvPr id="10" name="TextBox 9"/>
          <p:cNvSpPr txBox="1"/>
          <p:nvPr/>
        </p:nvSpPr>
        <p:spPr>
          <a:xfrm>
            <a:off x="971600" y="2060848"/>
            <a:ext cx="7456925" cy="2585323"/>
          </a:xfrm>
          <a:prstGeom prst="rect">
            <a:avLst/>
          </a:prstGeom>
          <a:noFill/>
        </p:spPr>
        <p:txBody>
          <a:bodyPr wrap="square" rtlCol="0">
            <a:spAutoFit/>
          </a:bodyPr>
          <a:lstStyle/>
          <a:p>
            <a:r>
              <a:rPr lang="en-GB" dirty="0" smtClean="0">
                <a:latin typeface="Arial" pitchFamily="34" charset="0"/>
                <a:cs typeface="Arial" pitchFamily="34" charset="0"/>
              </a:rPr>
              <a:t>We have identified </a:t>
            </a:r>
            <a:r>
              <a:rPr lang="en-GB" b="1" dirty="0" smtClean="0">
                <a:latin typeface="Arial" pitchFamily="34" charset="0"/>
                <a:cs typeface="Arial" pitchFamily="34" charset="0"/>
              </a:rPr>
              <a:t>3 key stages </a:t>
            </a:r>
            <a:r>
              <a:rPr lang="en-GB" dirty="0" smtClean="0">
                <a:latin typeface="Arial" pitchFamily="34" charset="0"/>
                <a:cs typeface="Arial" pitchFamily="34" charset="0"/>
              </a:rPr>
              <a:t>of the design:</a:t>
            </a:r>
          </a:p>
          <a:p>
            <a:endParaRPr lang="en-GB" dirty="0" smtClean="0">
              <a:latin typeface="Arial" pitchFamily="34" charset="0"/>
              <a:cs typeface="Arial" pitchFamily="34" charset="0"/>
            </a:endParaRPr>
          </a:p>
          <a:p>
            <a:pPr marL="342900" indent="-342900">
              <a:buFont typeface="+mj-lt"/>
              <a:buAutoNum type="arabicPeriod"/>
            </a:pPr>
            <a:r>
              <a:rPr lang="en-GB" dirty="0" smtClean="0">
                <a:latin typeface="Arial" pitchFamily="34" charset="0"/>
                <a:cs typeface="Arial" pitchFamily="34" charset="0"/>
              </a:rPr>
              <a:t>Resource requirements assuming no recycling or utilisation of local sources</a:t>
            </a:r>
          </a:p>
          <a:p>
            <a:pPr marL="342900" indent="-342900">
              <a:buFont typeface="+mj-lt"/>
              <a:buAutoNum type="arabicPeriod"/>
            </a:pPr>
            <a:endParaRPr lang="en-GB" dirty="0">
              <a:latin typeface="Arial" pitchFamily="34" charset="0"/>
              <a:cs typeface="Arial" pitchFamily="34" charset="0"/>
            </a:endParaRPr>
          </a:p>
          <a:p>
            <a:pPr marL="342900" indent="-342900">
              <a:buFont typeface="+mj-lt"/>
              <a:buAutoNum type="arabicPeriod"/>
            </a:pPr>
            <a:r>
              <a:rPr lang="en-GB" dirty="0" smtClean="0">
                <a:latin typeface="Arial" pitchFamily="34" charset="0"/>
                <a:cs typeface="Arial" pitchFamily="34" charset="0"/>
              </a:rPr>
              <a:t>Resource requirements with recycling introduced</a:t>
            </a:r>
          </a:p>
          <a:p>
            <a:pPr marL="342900" indent="-342900">
              <a:buFont typeface="+mj-lt"/>
              <a:buAutoNum type="arabicPeriod"/>
            </a:pPr>
            <a:endParaRPr lang="en-GB" dirty="0">
              <a:latin typeface="Arial" pitchFamily="34" charset="0"/>
              <a:cs typeface="Arial" pitchFamily="34" charset="0"/>
            </a:endParaRPr>
          </a:p>
          <a:p>
            <a:pPr marL="342900" indent="-342900">
              <a:buFont typeface="+mj-lt"/>
              <a:buAutoNum type="arabicPeriod"/>
            </a:pPr>
            <a:r>
              <a:rPr lang="en-GB" dirty="0" smtClean="0">
                <a:latin typeface="Arial" pitchFamily="34" charset="0"/>
                <a:cs typeface="Arial" pitchFamily="34" charset="0"/>
              </a:rPr>
              <a:t>Resource requirements with recycling introduced and utilisation of local resources. Investigation into unconventional technologies</a:t>
            </a:r>
            <a:endParaRPr lang="en-GB" dirty="0">
              <a:latin typeface="Arial" pitchFamily="34" charset="0"/>
              <a:cs typeface="Arial" pitchFamily="34" charset="0"/>
            </a:endParaRPr>
          </a:p>
        </p:txBody>
      </p:sp>
    </p:spTree>
    <p:extLst>
      <p:ext uri="{BB962C8B-B14F-4D97-AF65-F5344CB8AC3E}">
        <p14:creationId xmlns:p14="http://schemas.microsoft.com/office/powerpoint/2010/main" val="289863234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1" name="TextBox 20"/>
          <p:cNvSpPr txBox="1"/>
          <p:nvPr/>
        </p:nvSpPr>
        <p:spPr>
          <a:xfrm>
            <a:off x="695856" y="1067247"/>
            <a:ext cx="8712968" cy="461665"/>
          </a:xfrm>
          <a:prstGeom prst="rect">
            <a:avLst/>
          </a:prstGeom>
          <a:noFill/>
        </p:spPr>
        <p:txBody>
          <a:bodyPr wrap="square" rtlCol="0">
            <a:spAutoFit/>
          </a:bodyPr>
          <a:lstStyle/>
          <a:p>
            <a:r>
              <a:rPr lang="en-GB" sz="2400" b="1" dirty="0" smtClean="0">
                <a:latin typeface="Arial" pitchFamily="34" charset="0"/>
                <a:cs typeface="Arial" pitchFamily="34" charset="0"/>
              </a:rPr>
              <a:t>CO</a:t>
            </a:r>
            <a:r>
              <a:rPr lang="en-GB" sz="2400" b="1" baseline="-25000" dirty="0" smtClean="0">
                <a:latin typeface="Arial" pitchFamily="34" charset="0"/>
                <a:cs typeface="Arial" pitchFamily="34" charset="0"/>
              </a:rPr>
              <a:t>2</a:t>
            </a:r>
            <a:r>
              <a:rPr lang="en-GB" sz="2400" b="1" dirty="0" smtClean="0">
                <a:latin typeface="Arial" pitchFamily="34" charset="0"/>
                <a:cs typeface="Arial" pitchFamily="34" charset="0"/>
              </a:rPr>
              <a:t> treatment</a:t>
            </a:r>
            <a:endParaRPr lang="en-GB" sz="2400" b="1" dirty="0">
              <a:latin typeface="Arial" pitchFamily="34" charset="0"/>
              <a:cs typeface="Arial" pitchFamily="34" charset="0"/>
            </a:endParaRPr>
          </a:p>
        </p:txBody>
      </p:sp>
      <p:sp>
        <p:nvSpPr>
          <p:cNvPr id="23" name="TextBox 22"/>
          <p:cNvSpPr txBox="1"/>
          <p:nvPr/>
        </p:nvSpPr>
        <p:spPr>
          <a:xfrm>
            <a:off x="667653" y="1988840"/>
            <a:ext cx="7889523" cy="2031325"/>
          </a:xfrm>
          <a:prstGeom prst="rect">
            <a:avLst/>
          </a:prstGeom>
          <a:noFill/>
        </p:spPr>
        <p:txBody>
          <a:bodyPr wrap="square" rtlCol="0">
            <a:spAutoFit/>
          </a:bodyPr>
          <a:lstStyle/>
          <a:p>
            <a:r>
              <a:rPr lang="en-GB" dirty="0" smtClean="0">
                <a:latin typeface="Arial" pitchFamily="34" charset="0"/>
                <a:cs typeface="Arial" pitchFamily="34" charset="0"/>
              </a:rPr>
              <a:t>Feasibility studies for CO</a:t>
            </a:r>
            <a:r>
              <a:rPr lang="en-GB" baseline="-25000" dirty="0" smtClean="0">
                <a:latin typeface="Arial" pitchFamily="34" charset="0"/>
                <a:cs typeface="Arial" pitchFamily="34" charset="0"/>
              </a:rPr>
              <a:t>2</a:t>
            </a:r>
            <a:r>
              <a:rPr lang="en-GB" dirty="0" smtClean="0">
                <a:latin typeface="Arial" pitchFamily="34" charset="0"/>
                <a:cs typeface="Arial" pitchFamily="34" charset="0"/>
              </a:rPr>
              <a:t> treatment methods indicate that the </a:t>
            </a:r>
            <a:r>
              <a:rPr lang="en-GB" b="1" dirty="0" smtClean="0">
                <a:latin typeface="Arial" pitchFamily="34" charset="0"/>
                <a:cs typeface="Arial" pitchFamily="34" charset="0"/>
              </a:rPr>
              <a:t>Sabatier reaction</a:t>
            </a:r>
            <a:r>
              <a:rPr lang="en-GB" dirty="0" smtClean="0">
                <a:latin typeface="Arial" pitchFamily="34" charset="0"/>
                <a:cs typeface="Arial" pitchFamily="34" charset="0"/>
              </a:rPr>
              <a:t> is the best choice for “stage 2”.</a:t>
            </a:r>
          </a:p>
          <a:p>
            <a:endParaRPr lang="en-GB" dirty="0">
              <a:latin typeface="Arial" pitchFamily="34" charset="0"/>
              <a:cs typeface="Arial" pitchFamily="34" charset="0"/>
            </a:endParaRPr>
          </a:p>
          <a:p>
            <a:r>
              <a:rPr lang="en-GB" dirty="0" smtClean="0">
                <a:latin typeface="Arial" pitchFamily="34" charset="0"/>
                <a:cs typeface="Arial" pitchFamily="34" charset="0"/>
              </a:rPr>
              <a:t>Possibility of improving the process in “stage 3” by recovering hydrogen from the methane, as opposed to venting it to Mars.  This would create a closed loop for both H</a:t>
            </a:r>
            <a:r>
              <a:rPr lang="en-GB" baseline="-25000" dirty="0" smtClean="0">
                <a:latin typeface="Arial" pitchFamily="34" charset="0"/>
                <a:cs typeface="Arial" pitchFamily="34" charset="0"/>
              </a:rPr>
              <a:t>2</a:t>
            </a:r>
            <a:r>
              <a:rPr lang="en-GB" dirty="0" smtClean="0">
                <a:latin typeface="Arial" pitchFamily="34" charset="0"/>
                <a:cs typeface="Arial" pitchFamily="34" charset="0"/>
              </a:rPr>
              <a:t> and O</a:t>
            </a:r>
            <a:r>
              <a:rPr lang="en-GB" baseline="-25000" dirty="0" smtClean="0">
                <a:latin typeface="Arial" pitchFamily="34" charset="0"/>
                <a:cs typeface="Arial" pitchFamily="34" charset="0"/>
              </a:rPr>
              <a:t>2</a:t>
            </a:r>
            <a:r>
              <a:rPr lang="en-GB" dirty="0" smtClean="0">
                <a:latin typeface="Arial" pitchFamily="34" charset="0"/>
                <a:cs typeface="Arial" pitchFamily="34" charset="0"/>
              </a:rPr>
              <a:t>, meaning neither would need to be resupplied.</a:t>
            </a:r>
            <a:endParaRPr lang="en-GB" dirty="0">
              <a:latin typeface="Arial" pitchFamily="34" charset="0"/>
              <a:cs typeface="Arial" pitchFamily="34" charset="0"/>
            </a:endParaRPr>
          </a:p>
        </p:txBody>
      </p:sp>
    </p:spTree>
    <p:extLst>
      <p:ext uri="{BB962C8B-B14F-4D97-AF65-F5344CB8AC3E}">
        <p14:creationId xmlns:p14="http://schemas.microsoft.com/office/powerpoint/2010/main" val="38386522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0" name="TextBox 9"/>
          <p:cNvSpPr txBox="1"/>
          <p:nvPr/>
        </p:nvSpPr>
        <p:spPr>
          <a:xfrm>
            <a:off x="921639" y="1718181"/>
            <a:ext cx="7456925" cy="3416320"/>
          </a:xfrm>
          <a:prstGeom prst="rect">
            <a:avLst/>
          </a:prstGeom>
          <a:noFill/>
        </p:spPr>
        <p:txBody>
          <a:bodyPr wrap="square" rtlCol="0">
            <a:spAutoFit/>
          </a:bodyPr>
          <a:lstStyle/>
          <a:p>
            <a:r>
              <a:rPr lang="en-GB" dirty="0" smtClean="0">
                <a:latin typeface="Arial" pitchFamily="34" charset="0"/>
                <a:cs typeface="Arial" pitchFamily="34" charset="0"/>
              </a:rPr>
              <a:t>Using previous isolated systems as examples the essential resources that must be controlled in a life support system are:</a:t>
            </a:r>
          </a:p>
          <a:p>
            <a:endParaRPr lang="en-GB" dirty="0">
              <a:latin typeface="Arial" pitchFamily="34" charset="0"/>
              <a:cs typeface="Arial" pitchFamily="34" charset="0"/>
            </a:endParaRPr>
          </a:p>
          <a:p>
            <a:pPr marL="285750" indent="-285750">
              <a:buFont typeface="Arial" pitchFamily="34" charset="0"/>
              <a:buChar char="•"/>
            </a:pPr>
            <a:r>
              <a:rPr lang="en-GB" dirty="0" smtClean="0">
                <a:latin typeface="Arial" pitchFamily="34" charset="0"/>
                <a:cs typeface="Arial" pitchFamily="34" charset="0"/>
              </a:rPr>
              <a:t>Water</a:t>
            </a:r>
            <a:endParaRPr lang="en-GB" dirty="0">
              <a:latin typeface="Arial" pitchFamily="34" charset="0"/>
              <a:cs typeface="Arial" pitchFamily="34" charset="0"/>
            </a:endParaRPr>
          </a:p>
          <a:p>
            <a:pPr marL="285750" indent="-285750">
              <a:buFont typeface="Arial" pitchFamily="34" charset="0"/>
              <a:buChar char="•"/>
            </a:pPr>
            <a:r>
              <a:rPr lang="en-GB" dirty="0" smtClean="0">
                <a:latin typeface="Arial" pitchFamily="34" charset="0"/>
                <a:cs typeface="Arial" pitchFamily="34" charset="0"/>
              </a:rPr>
              <a:t>Air</a:t>
            </a:r>
            <a:endParaRPr lang="en-GB" dirty="0">
              <a:latin typeface="Arial" pitchFamily="34" charset="0"/>
              <a:cs typeface="Arial" pitchFamily="34" charset="0"/>
            </a:endParaRPr>
          </a:p>
          <a:p>
            <a:pPr marL="285750" indent="-285750">
              <a:buFont typeface="Arial" pitchFamily="34" charset="0"/>
              <a:buChar char="•"/>
            </a:pPr>
            <a:r>
              <a:rPr lang="en-GB" dirty="0" smtClean="0">
                <a:latin typeface="Arial" pitchFamily="34" charset="0"/>
                <a:cs typeface="Arial" pitchFamily="34" charset="0"/>
              </a:rPr>
              <a:t>Food</a:t>
            </a:r>
            <a:endParaRPr lang="en-GB" dirty="0">
              <a:latin typeface="Arial" pitchFamily="34" charset="0"/>
              <a:cs typeface="Arial" pitchFamily="34" charset="0"/>
            </a:endParaRPr>
          </a:p>
          <a:p>
            <a:pPr marL="285750" indent="-285750">
              <a:buFont typeface="Arial" pitchFamily="34" charset="0"/>
              <a:buChar char="•"/>
            </a:pPr>
            <a:r>
              <a:rPr lang="en-GB" dirty="0" smtClean="0">
                <a:latin typeface="Arial" pitchFamily="34" charset="0"/>
                <a:cs typeface="Arial" pitchFamily="34" charset="0"/>
              </a:rPr>
              <a:t>Waste</a:t>
            </a:r>
            <a:endParaRPr lang="en-GB" dirty="0">
              <a:latin typeface="Arial" pitchFamily="34" charset="0"/>
              <a:cs typeface="Arial" pitchFamily="34" charset="0"/>
            </a:endParaRPr>
          </a:p>
          <a:p>
            <a:pPr marL="285750" indent="-285750">
              <a:buFont typeface="Arial" pitchFamily="34" charset="0"/>
              <a:buChar char="•"/>
            </a:pPr>
            <a:r>
              <a:rPr lang="en-GB" dirty="0" smtClean="0">
                <a:latin typeface="Arial" pitchFamily="34" charset="0"/>
                <a:cs typeface="Arial" pitchFamily="34" charset="0"/>
              </a:rPr>
              <a:t>Thermal energy</a:t>
            </a:r>
            <a:endParaRPr lang="en-GB" dirty="0">
              <a:latin typeface="Arial" pitchFamily="34" charset="0"/>
              <a:cs typeface="Arial" pitchFamily="34" charset="0"/>
            </a:endParaRPr>
          </a:p>
          <a:p>
            <a:pPr marL="285750" indent="-285750">
              <a:buFont typeface="Arial" pitchFamily="34" charset="0"/>
              <a:buChar char="•"/>
            </a:pPr>
            <a:r>
              <a:rPr lang="en-GB" dirty="0" smtClean="0">
                <a:latin typeface="Arial" pitchFamily="34" charset="0"/>
                <a:cs typeface="Arial" pitchFamily="34" charset="0"/>
              </a:rPr>
              <a:t>Biomass</a:t>
            </a:r>
          </a:p>
          <a:p>
            <a:pPr marL="285750" indent="-285750">
              <a:buFont typeface="Arial" pitchFamily="34" charset="0"/>
              <a:buChar char="•"/>
            </a:pPr>
            <a:endParaRPr lang="en-GB" dirty="0">
              <a:latin typeface="Arial" pitchFamily="34" charset="0"/>
              <a:cs typeface="Arial" pitchFamily="34" charset="0"/>
            </a:endParaRPr>
          </a:p>
          <a:p>
            <a:r>
              <a:rPr lang="en-GB" dirty="0" smtClean="0">
                <a:latin typeface="Arial" pitchFamily="34" charset="0"/>
                <a:cs typeface="Arial" pitchFamily="34" charset="0"/>
              </a:rPr>
              <a:t>The last three require control but no resupply on the Mars space station, therefore these are not considered at this stage of design.</a:t>
            </a:r>
            <a:endParaRPr lang="en-GB" dirty="0">
              <a:latin typeface="Arial" pitchFamily="34" charset="0"/>
              <a:cs typeface="Arial" pitchFamily="34" charset="0"/>
            </a:endParaRPr>
          </a:p>
        </p:txBody>
      </p:sp>
      <p:sp>
        <p:nvSpPr>
          <p:cNvPr id="11" name="Flowchart: Manual Operation 10"/>
          <p:cNvSpPr/>
          <p:nvPr/>
        </p:nvSpPr>
        <p:spPr>
          <a:xfrm rot="10800000">
            <a:off x="2970634" y="116629"/>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p:cNvSpPr txBox="1"/>
          <p:nvPr/>
        </p:nvSpPr>
        <p:spPr>
          <a:xfrm>
            <a:off x="3296854" y="116632"/>
            <a:ext cx="1728192" cy="461665"/>
          </a:xfrm>
          <a:prstGeom prst="rect">
            <a:avLst/>
          </a:prstGeom>
          <a:noFill/>
        </p:spPr>
        <p:txBody>
          <a:bodyPr wrap="square" rtlCol="0">
            <a:spAutoFit/>
          </a:bodyPr>
          <a:lstStyle/>
          <a:p>
            <a:r>
              <a:rPr lang="en-GB" sz="1200" b="1" dirty="0" smtClean="0">
                <a:latin typeface="Arial" pitchFamily="34" charset="0"/>
                <a:cs typeface="Arial" pitchFamily="34" charset="0"/>
              </a:rPr>
              <a:t>2. Stages </a:t>
            </a:r>
          </a:p>
          <a:p>
            <a:r>
              <a:rPr lang="en-GB" sz="1200" b="1" dirty="0" smtClean="0">
                <a:latin typeface="Arial" pitchFamily="34" charset="0"/>
                <a:cs typeface="Arial" pitchFamily="34" charset="0"/>
              </a:rPr>
              <a:t>1&amp;2</a:t>
            </a:r>
            <a:r>
              <a:rPr lang="en-GB" sz="1200" b="1" dirty="0">
                <a:latin typeface="Arial" pitchFamily="34" charset="0"/>
                <a:cs typeface="Arial" pitchFamily="34" charset="0"/>
              </a:rPr>
              <a:t> </a:t>
            </a:r>
            <a:r>
              <a:rPr lang="en-GB" sz="1200" b="1" dirty="0" smtClean="0">
                <a:latin typeface="Arial" pitchFamily="34" charset="0"/>
                <a:cs typeface="Arial" pitchFamily="34" charset="0"/>
              </a:rPr>
              <a:t>Outline</a:t>
            </a:r>
            <a:endParaRPr lang="en-GB" sz="1200" b="1" dirty="0">
              <a:latin typeface="Arial" pitchFamily="34" charset="0"/>
              <a:cs typeface="Arial" pitchFamily="34" charset="0"/>
            </a:endParaRPr>
          </a:p>
        </p:txBody>
      </p:sp>
      <p:sp>
        <p:nvSpPr>
          <p:cNvPr id="8" name="TextBox 7"/>
          <p:cNvSpPr txBox="1"/>
          <p:nvPr/>
        </p:nvSpPr>
        <p:spPr>
          <a:xfrm>
            <a:off x="909101" y="913673"/>
            <a:ext cx="4802489" cy="461665"/>
          </a:xfrm>
          <a:prstGeom prst="rect">
            <a:avLst/>
          </a:prstGeom>
          <a:noFill/>
        </p:spPr>
        <p:txBody>
          <a:bodyPr wrap="square" rtlCol="0">
            <a:spAutoFit/>
          </a:bodyPr>
          <a:lstStyle/>
          <a:p>
            <a:r>
              <a:rPr lang="en-GB" sz="2400" b="1" dirty="0" smtClean="0">
                <a:latin typeface="Arial" pitchFamily="34" charset="0"/>
                <a:cs typeface="Arial" pitchFamily="34" charset="0"/>
              </a:rPr>
              <a:t>Stage 1 – Design basis</a:t>
            </a:r>
            <a:endParaRPr lang="en-GB" sz="2400" b="1" dirty="0">
              <a:latin typeface="Arial" pitchFamily="34" charset="0"/>
              <a:cs typeface="Arial" pitchFamily="34" charset="0"/>
            </a:endParaRPr>
          </a:p>
        </p:txBody>
      </p:sp>
    </p:spTree>
    <p:extLst>
      <p:ext uri="{BB962C8B-B14F-4D97-AF65-F5344CB8AC3E}">
        <p14:creationId xmlns:p14="http://schemas.microsoft.com/office/powerpoint/2010/main" val="6158215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4" name="TextBox 3"/>
          <p:cNvSpPr txBox="1"/>
          <p:nvPr/>
        </p:nvSpPr>
        <p:spPr>
          <a:xfrm>
            <a:off x="102632" y="909343"/>
            <a:ext cx="8712968" cy="461665"/>
          </a:xfrm>
          <a:prstGeom prst="rect">
            <a:avLst/>
          </a:prstGeom>
          <a:noFill/>
        </p:spPr>
        <p:txBody>
          <a:bodyPr wrap="square" rtlCol="0">
            <a:spAutoFit/>
          </a:bodyPr>
          <a:lstStyle/>
          <a:p>
            <a:r>
              <a:rPr lang="en-GB" sz="2400" b="1" dirty="0" smtClean="0">
                <a:latin typeface="Arial" pitchFamily="34" charset="0"/>
                <a:cs typeface="Arial" pitchFamily="34" charset="0"/>
              </a:rPr>
              <a:t>Stage 1 – Resource requirements</a:t>
            </a:r>
            <a:endParaRPr lang="en-GB" sz="2400" b="1" dirty="0">
              <a:latin typeface="Arial" pitchFamily="34" charset="0"/>
              <a:cs typeface="Arial"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98933144"/>
              </p:ext>
            </p:extLst>
          </p:nvPr>
        </p:nvGraphicFramePr>
        <p:xfrm>
          <a:off x="102632" y="1916832"/>
          <a:ext cx="4230724" cy="1368152"/>
        </p:xfrm>
        <a:graphic>
          <a:graphicData uri="http://schemas.openxmlformats.org/drawingml/2006/table">
            <a:tbl>
              <a:tblPr firstRow="1" firstCol="1" bandRow="1">
                <a:tableStyleId>{69012ECD-51FC-41F1-AA8D-1B2483CD663E}</a:tableStyleId>
              </a:tblPr>
              <a:tblGrid>
                <a:gridCol w="928409"/>
                <a:gridCol w="1022425"/>
                <a:gridCol w="1117280"/>
                <a:gridCol w="1162610"/>
              </a:tblGrid>
              <a:tr h="397484">
                <a:tc gridSpan="4">
                  <a:txBody>
                    <a:bodyPr/>
                    <a:lstStyle/>
                    <a:p>
                      <a:pPr algn="ctr">
                        <a:lnSpc>
                          <a:spcPct val="115000"/>
                        </a:lnSpc>
                        <a:spcAft>
                          <a:spcPts val="0"/>
                        </a:spcAft>
                      </a:pPr>
                      <a:r>
                        <a:rPr lang="en-GB" sz="1400" dirty="0">
                          <a:effectLst/>
                        </a:rPr>
                        <a:t>Total Water Requirement</a:t>
                      </a:r>
                      <a:endParaRPr lang="en-GB" sz="1400" dirty="0">
                        <a:effectLst/>
                        <a:latin typeface="Calibri"/>
                        <a:ea typeface="Times New Roman"/>
                        <a:cs typeface="Times New Roman"/>
                      </a:endParaRPr>
                    </a:p>
                  </a:txBody>
                  <a:tcPr marL="68580" marR="68580" marT="0" marB="0" anchor="b"/>
                </a:tc>
                <a:tc hMerge="1">
                  <a:txBody>
                    <a:bodyPr/>
                    <a:lstStyle/>
                    <a:p>
                      <a:endParaRPr lang="en-GB"/>
                    </a:p>
                  </a:txBody>
                  <a:tcPr/>
                </a:tc>
                <a:tc hMerge="1">
                  <a:txBody>
                    <a:bodyPr/>
                    <a:lstStyle/>
                    <a:p>
                      <a:endParaRPr lang="en-GB"/>
                    </a:p>
                  </a:txBody>
                  <a:tcPr/>
                </a:tc>
                <a:tc hMerge="1">
                  <a:txBody>
                    <a:bodyPr/>
                    <a:lstStyle/>
                    <a:p>
                      <a:endParaRPr lang="en-GB"/>
                    </a:p>
                  </a:txBody>
                  <a:tcPr/>
                </a:tc>
              </a:tr>
              <a:tr h="318252">
                <a:tc>
                  <a:txBody>
                    <a:bodyPr/>
                    <a:lstStyle/>
                    <a:p>
                      <a:pPr algn="ctr">
                        <a:lnSpc>
                          <a:spcPct val="115000"/>
                        </a:lnSpc>
                        <a:spcAft>
                          <a:spcPts val="0"/>
                        </a:spcAft>
                      </a:pPr>
                      <a:r>
                        <a:rPr lang="en-GB" sz="1100" dirty="0">
                          <a:effectLst/>
                        </a:rPr>
                        <a:t>Drinking</a:t>
                      </a:r>
                      <a:endParaRPr lang="en-GB" sz="1100" dirty="0">
                        <a:solidFill>
                          <a:schemeClr val="tx1"/>
                        </a:solidFill>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dirty="0">
                          <a:effectLst/>
                        </a:rPr>
                        <a:t>Hygiene*</a:t>
                      </a:r>
                      <a:endParaRPr lang="en-GB" sz="1100" b="1" dirty="0">
                        <a:solidFill>
                          <a:schemeClr val="tx1"/>
                        </a:solidFill>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a:effectLst/>
                        </a:rPr>
                        <a:t>Safety</a:t>
                      </a:r>
                      <a:endParaRPr lang="en-GB" sz="1100" b="1">
                        <a:solidFill>
                          <a:schemeClr val="tx1"/>
                        </a:solidFill>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a:effectLst/>
                        </a:rPr>
                        <a:t>Total</a:t>
                      </a:r>
                      <a:endParaRPr lang="en-GB" sz="1100" b="1">
                        <a:solidFill>
                          <a:schemeClr val="tx1"/>
                        </a:solidFill>
                        <a:effectLst/>
                        <a:latin typeface="Calibri"/>
                        <a:ea typeface="Times New Roman"/>
                        <a:cs typeface="Times New Roman"/>
                      </a:endParaRPr>
                    </a:p>
                  </a:txBody>
                  <a:tcPr marL="68580" marR="68580" marT="0" marB="0" anchor="b"/>
                </a:tc>
              </a:tr>
              <a:tr h="318252">
                <a:tc>
                  <a:txBody>
                    <a:bodyPr/>
                    <a:lstStyle/>
                    <a:p>
                      <a:pPr algn="ctr">
                        <a:lnSpc>
                          <a:spcPct val="115000"/>
                        </a:lnSpc>
                        <a:spcAft>
                          <a:spcPts val="0"/>
                        </a:spcAft>
                      </a:pPr>
                      <a:r>
                        <a:rPr lang="en-GB" sz="1100" dirty="0">
                          <a:effectLst/>
                        </a:rPr>
                        <a:t>[kg]</a:t>
                      </a:r>
                      <a:endParaRPr lang="en-GB" sz="1100" dirty="0">
                        <a:solidFill>
                          <a:schemeClr val="tx1"/>
                        </a:solidFill>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dirty="0">
                          <a:effectLst/>
                        </a:rPr>
                        <a:t>[kg]</a:t>
                      </a:r>
                      <a:endParaRPr lang="en-GB" sz="1100" b="1" dirty="0">
                        <a:solidFill>
                          <a:schemeClr val="tx1"/>
                        </a:solidFill>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dirty="0">
                          <a:effectLst/>
                        </a:rPr>
                        <a:t>[kg]</a:t>
                      </a:r>
                      <a:endParaRPr lang="en-GB" sz="1100" b="1" dirty="0">
                        <a:solidFill>
                          <a:schemeClr val="tx1"/>
                        </a:solidFill>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a:effectLst/>
                        </a:rPr>
                        <a:t>[kg]</a:t>
                      </a:r>
                      <a:endParaRPr lang="en-GB" sz="1100" b="1">
                        <a:solidFill>
                          <a:schemeClr val="tx1"/>
                        </a:solidFill>
                        <a:effectLst/>
                        <a:latin typeface="Calibri"/>
                        <a:ea typeface="Times New Roman"/>
                        <a:cs typeface="Times New Roman"/>
                      </a:endParaRPr>
                    </a:p>
                  </a:txBody>
                  <a:tcPr marL="68580" marR="68580" marT="0" marB="0" anchor="b"/>
                </a:tc>
              </a:tr>
              <a:tr h="334164">
                <a:tc>
                  <a:txBody>
                    <a:bodyPr/>
                    <a:lstStyle/>
                    <a:p>
                      <a:pPr algn="ctr">
                        <a:lnSpc>
                          <a:spcPct val="115000"/>
                        </a:lnSpc>
                        <a:spcAft>
                          <a:spcPts val="0"/>
                        </a:spcAft>
                      </a:pPr>
                      <a:r>
                        <a:rPr lang="en-GB" sz="1200" dirty="0">
                          <a:effectLst/>
                        </a:rPr>
                        <a:t>17472</a:t>
                      </a:r>
                      <a:endParaRPr lang="en-GB" sz="1100" dirty="0">
                        <a:solidFill>
                          <a:schemeClr val="tx1"/>
                        </a:solidFill>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200">
                          <a:effectLst/>
                        </a:rPr>
                        <a:t>92345</a:t>
                      </a:r>
                      <a:endParaRPr lang="en-GB" sz="1100" b="1">
                        <a:solidFill>
                          <a:schemeClr val="tx1"/>
                        </a:solidFill>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200" dirty="0">
                          <a:effectLst/>
                        </a:rPr>
                        <a:t>27454.25</a:t>
                      </a:r>
                      <a:endParaRPr lang="en-GB" sz="1100" b="1" dirty="0">
                        <a:solidFill>
                          <a:schemeClr val="tx1"/>
                        </a:solidFill>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dirty="0">
                          <a:effectLst/>
                        </a:rPr>
                        <a:t>137271.25</a:t>
                      </a:r>
                      <a:endParaRPr lang="en-GB" sz="1100" b="1" dirty="0">
                        <a:solidFill>
                          <a:schemeClr val="tx1"/>
                        </a:solidFill>
                        <a:effectLst/>
                        <a:latin typeface="Calibri"/>
                        <a:ea typeface="Times New Roman"/>
                        <a:cs typeface="Times New Roman"/>
                      </a:endParaRPr>
                    </a:p>
                  </a:txBody>
                  <a:tcPr marL="68580" marR="68580" marT="0" marB="0" anchor="b"/>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1908821647"/>
              </p:ext>
            </p:extLst>
          </p:nvPr>
        </p:nvGraphicFramePr>
        <p:xfrm>
          <a:off x="4765769" y="1916832"/>
          <a:ext cx="4089400" cy="1368152"/>
        </p:xfrm>
        <a:graphic>
          <a:graphicData uri="http://schemas.openxmlformats.org/drawingml/2006/table">
            <a:tbl>
              <a:tblPr firstRow="1" firstCol="1" bandRow="1">
                <a:tableStyleId>{69012ECD-51FC-41F1-AA8D-1B2483CD663E}</a:tableStyleId>
              </a:tblPr>
              <a:tblGrid>
                <a:gridCol w="505460"/>
                <a:gridCol w="704215"/>
                <a:gridCol w="740410"/>
                <a:gridCol w="1023620"/>
                <a:gridCol w="1115695"/>
              </a:tblGrid>
              <a:tr h="327167">
                <a:tc gridSpan="5">
                  <a:txBody>
                    <a:bodyPr/>
                    <a:lstStyle/>
                    <a:p>
                      <a:pPr algn="ctr">
                        <a:lnSpc>
                          <a:spcPct val="115000"/>
                        </a:lnSpc>
                        <a:spcAft>
                          <a:spcPts val="0"/>
                        </a:spcAft>
                      </a:pPr>
                      <a:r>
                        <a:rPr lang="en-GB" sz="1400" dirty="0">
                          <a:effectLst/>
                        </a:rPr>
                        <a:t>Total Air Requirement</a:t>
                      </a:r>
                      <a:endParaRPr lang="en-GB" sz="1400" dirty="0">
                        <a:effectLst/>
                        <a:latin typeface="Calibri"/>
                        <a:ea typeface="Times New Roman"/>
                        <a:cs typeface="Times New Roman"/>
                      </a:endParaRPr>
                    </a:p>
                  </a:txBody>
                  <a:tcPr marL="68580" marR="68580" marT="0" marB="0" anchor="b"/>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356909">
                <a:tc>
                  <a:txBody>
                    <a:bodyPr/>
                    <a:lstStyle/>
                    <a:p>
                      <a:pPr algn="ctr">
                        <a:lnSpc>
                          <a:spcPct val="115000"/>
                        </a:lnSpc>
                        <a:spcAft>
                          <a:spcPts val="0"/>
                        </a:spcAft>
                      </a:pPr>
                      <a:r>
                        <a:rPr lang="en-GB" sz="1100" dirty="0">
                          <a:effectLst/>
                        </a:rPr>
                        <a:t>N2</a:t>
                      </a:r>
                      <a:endParaRPr lang="en-GB" sz="1100" b="1" dirty="0">
                        <a:solidFill>
                          <a:schemeClr val="tx1"/>
                        </a:solidFill>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dirty="0">
                          <a:effectLst/>
                        </a:rPr>
                        <a:t>O2</a:t>
                      </a:r>
                      <a:endParaRPr lang="en-GB" sz="1100" b="1" dirty="0">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a:effectLst/>
                        </a:rPr>
                        <a:t>CO2</a:t>
                      </a:r>
                      <a:endParaRPr lang="en-GB" sz="1100" b="1">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200">
                          <a:effectLst/>
                        </a:rPr>
                        <a:t>Safety</a:t>
                      </a:r>
                      <a:endParaRPr lang="en-GB" sz="1100" b="1">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a:effectLst/>
                        </a:rPr>
                        <a:t>Total</a:t>
                      </a:r>
                      <a:endParaRPr lang="en-GB" sz="1100" b="1">
                        <a:effectLst/>
                        <a:latin typeface="Calibri"/>
                        <a:ea typeface="Times New Roman"/>
                        <a:cs typeface="Times New Roman"/>
                      </a:endParaRPr>
                    </a:p>
                  </a:txBody>
                  <a:tcPr marL="68580" marR="68580" marT="0" marB="0" anchor="b"/>
                </a:tc>
              </a:tr>
              <a:tr h="327167">
                <a:tc>
                  <a:txBody>
                    <a:bodyPr/>
                    <a:lstStyle/>
                    <a:p>
                      <a:pPr algn="ctr">
                        <a:lnSpc>
                          <a:spcPct val="115000"/>
                        </a:lnSpc>
                        <a:spcAft>
                          <a:spcPts val="0"/>
                        </a:spcAft>
                      </a:pPr>
                      <a:r>
                        <a:rPr lang="en-GB" sz="1100" dirty="0">
                          <a:effectLst/>
                        </a:rPr>
                        <a:t>[kg]</a:t>
                      </a:r>
                      <a:endParaRPr lang="en-GB" sz="1100" b="1" dirty="0">
                        <a:solidFill>
                          <a:schemeClr val="tx1"/>
                        </a:solidFill>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dirty="0">
                          <a:effectLst/>
                        </a:rPr>
                        <a:t>[kg]</a:t>
                      </a:r>
                      <a:endParaRPr lang="en-GB" sz="1100" b="1" dirty="0">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a:effectLst/>
                        </a:rPr>
                        <a:t>[kg]</a:t>
                      </a:r>
                      <a:endParaRPr lang="en-GB" sz="1100" b="1">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a:effectLst/>
                        </a:rPr>
                        <a:t>[kg]</a:t>
                      </a:r>
                      <a:endParaRPr lang="en-GB" sz="1100" b="1">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a:effectLst/>
                        </a:rPr>
                        <a:t>[kg]</a:t>
                      </a:r>
                      <a:endParaRPr lang="en-GB" sz="1100" b="1">
                        <a:effectLst/>
                        <a:latin typeface="Calibri"/>
                        <a:ea typeface="Times New Roman"/>
                        <a:cs typeface="Times New Roman"/>
                      </a:endParaRPr>
                    </a:p>
                  </a:txBody>
                  <a:tcPr marL="68580" marR="68580" marT="0" marB="0" anchor="b"/>
                </a:tc>
              </a:tr>
              <a:tr h="356909">
                <a:tc>
                  <a:txBody>
                    <a:bodyPr/>
                    <a:lstStyle/>
                    <a:p>
                      <a:pPr algn="ctr">
                        <a:lnSpc>
                          <a:spcPct val="115000"/>
                        </a:lnSpc>
                        <a:spcAft>
                          <a:spcPts val="0"/>
                        </a:spcAft>
                      </a:pPr>
                      <a:r>
                        <a:rPr lang="en-GB" sz="1100" dirty="0">
                          <a:effectLst/>
                        </a:rPr>
                        <a:t>0</a:t>
                      </a:r>
                      <a:endParaRPr lang="en-GB" sz="1100" b="1" dirty="0">
                        <a:solidFill>
                          <a:schemeClr val="tx1"/>
                        </a:solidFill>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200">
                          <a:effectLst/>
                        </a:rPr>
                        <a:t>4599</a:t>
                      </a:r>
                      <a:endParaRPr lang="en-GB" sz="1100" b="1">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dirty="0">
                          <a:effectLst/>
                        </a:rPr>
                        <a:t>0</a:t>
                      </a:r>
                      <a:endParaRPr lang="en-GB" sz="1100" b="1" dirty="0">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dirty="0">
                          <a:effectLst/>
                        </a:rPr>
                        <a:t>1149.75</a:t>
                      </a:r>
                      <a:endParaRPr lang="en-GB" sz="1100" b="1" dirty="0">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200" dirty="0">
                          <a:effectLst/>
                        </a:rPr>
                        <a:t>5748.75</a:t>
                      </a:r>
                      <a:endParaRPr lang="en-GB" sz="1100" b="1" dirty="0">
                        <a:effectLst/>
                        <a:latin typeface="Calibri"/>
                        <a:ea typeface="Times New Roman"/>
                        <a:cs typeface="Times New Roman"/>
                      </a:endParaRPr>
                    </a:p>
                  </a:txBody>
                  <a:tcPr marL="68580" marR="68580" marT="0" marB="0" anchor="b"/>
                </a:tc>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3713454065"/>
              </p:ext>
            </p:extLst>
          </p:nvPr>
        </p:nvGraphicFramePr>
        <p:xfrm>
          <a:off x="102632" y="4293096"/>
          <a:ext cx="4109328" cy="1368152"/>
        </p:xfrm>
        <a:graphic>
          <a:graphicData uri="http://schemas.openxmlformats.org/drawingml/2006/table">
            <a:tbl>
              <a:tblPr firstRow="1" firstCol="1" bandRow="1">
                <a:tableStyleId>{69012ECD-51FC-41F1-AA8D-1B2483CD663E}</a:tableStyleId>
              </a:tblPr>
              <a:tblGrid>
                <a:gridCol w="1623756"/>
                <a:gridCol w="1239932"/>
                <a:gridCol w="1245640"/>
              </a:tblGrid>
              <a:tr h="357770">
                <a:tc gridSpan="3">
                  <a:txBody>
                    <a:bodyPr/>
                    <a:lstStyle/>
                    <a:p>
                      <a:pPr algn="ctr">
                        <a:lnSpc>
                          <a:spcPct val="115000"/>
                        </a:lnSpc>
                        <a:spcAft>
                          <a:spcPts val="0"/>
                        </a:spcAft>
                      </a:pPr>
                      <a:r>
                        <a:rPr lang="en-GB" sz="1400" dirty="0">
                          <a:effectLst/>
                        </a:rPr>
                        <a:t>Calorific requirement</a:t>
                      </a:r>
                      <a:endParaRPr lang="en-GB" sz="1400" dirty="0">
                        <a:effectLst/>
                        <a:latin typeface="Calibri"/>
                        <a:ea typeface="Times New Roman"/>
                        <a:cs typeface="Times New Roman"/>
                      </a:endParaRPr>
                    </a:p>
                  </a:txBody>
                  <a:tcPr marL="68580" marR="68580" marT="0" marB="0" anchor="b"/>
                </a:tc>
                <a:tc hMerge="1">
                  <a:txBody>
                    <a:bodyPr/>
                    <a:lstStyle/>
                    <a:p>
                      <a:endParaRPr lang="en-GB"/>
                    </a:p>
                  </a:txBody>
                  <a:tcPr/>
                </a:tc>
                <a:tc hMerge="1">
                  <a:txBody>
                    <a:bodyPr/>
                    <a:lstStyle/>
                    <a:p>
                      <a:endParaRPr lang="en-GB"/>
                    </a:p>
                  </a:txBody>
                  <a:tcPr/>
                </a:tc>
              </a:tr>
              <a:tr h="336794">
                <a:tc>
                  <a:txBody>
                    <a:bodyPr/>
                    <a:lstStyle/>
                    <a:p>
                      <a:pPr algn="ctr">
                        <a:lnSpc>
                          <a:spcPct val="115000"/>
                        </a:lnSpc>
                        <a:spcAft>
                          <a:spcPts val="0"/>
                        </a:spcAft>
                      </a:pPr>
                      <a:r>
                        <a:rPr lang="en-GB" sz="1100" dirty="0">
                          <a:effectLst/>
                        </a:rPr>
                        <a:t>Standard</a:t>
                      </a:r>
                      <a:endParaRPr lang="en-GB" sz="1100" b="1" dirty="0">
                        <a:solidFill>
                          <a:schemeClr val="tx1"/>
                        </a:solidFill>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a:effectLst/>
                        </a:rPr>
                        <a:t>Safety </a:t>
                      </a:r>
                      <a:endParaRPr lang="en-GB" sz="1100" b="1">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a:effectLst/>
                        </a:rPr>
                        <a:t>Total</a:t>
                      </a:r>
                      <a:endParaRPr lang="en-GB" sz="1100" b="1">
                        <a:effectLst/>
                        <a:latin typeface="Calibri"/>
                        <a:ea typeface="Times New Roman"/>
                        <a:cs typeface="Times New Roman"/>
                      </a:endParaRPr>
                    </a:p>
                  </a:txBody>
                  <a:tcPr marL="68580" marR="68580" marT="0" marB="0" anchor="b"/>
                </a:tc>
              </a:tr>
              <a:tr h="336794">
                <a:tc>
                  <a:txBody>
                    <a:bodyPr/>
                    <a:lstStyle/>
                    <a:p>
                      <a:pPr algn="ctr">
                        <a:lnSpc>
                          <a:spcPct val="115000"/>
                        </a:lnSpc>
                        <a:spcAft>
                          <a:spcPts val="0"/>
                        </a:spcAft>
                      </a:pPr>
                      <a:r>
                        <a:rPr lang="en-GB" sz="1100" dirty="0">
                          <a:effectLst/>
                        </a:rPr>
                        <a:t>[MJ]</a:t>
                      </a:r>
                      <a:endParaRPr lang="en-GB" sz="1100" b="1" dirty="0">
                        <a:solidFill>
                          <a:schemeClr val="tx1"/>
                        </a:solidFill>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dirty="0">
                          <a:effectLst/>
                        </a:rPr>
                        <a:t>[MJ]</a:t>
                      </a:r>
                      <a:endParaRPr lang="en-GB" sz="1100" b="1" dirty="0">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a:effectLst/>
                        </a:rPr>
                        <a:t>[MJ]</a:t>
                      </a:r>
                      <a:endParaRPr lang="en-GB" sz="1100" b="1">
                        <a:effectLst/>
                        <a:latin typeface="Calibri"/>
                        <a:ea typeface="Times New Roman"/>
                        <a:cs typeface="Times New Roman"/>
                      </a:endParaRPr>
                    </a:p>
                  </a:txBody>
                  <a:tcPr marL="68580" marR="68580" marT="0" marB="0" anchor="b"/>
                </a:tc>
              </a:tr>
              <a:tr h="336794">
                <a:tc>
                  <a:txBody>
                    <a:bodyPr/>
                    <a:lstStyle/>
                    <a:p>
                      <a:pPr algn="ctr">
                        <a:lnSpc>
                          <a:spcPct val="115000"/>
                        </a:lnSpc>
                        <a:spcAft>
                          <a:spcPts val="0"/>
                        </a:spcAft>
                      </a:pPr>
                      <a:r>
                        <a:rPr lang="en-GB" sz="1100" dirty="0">
                          <a:effectLst/>
                        </a:rPr>
                        <a:t>57.3</a:t>
                      </a:r>
                      <a:endParaRPr lang="en-GB" sz="1100" b="1" dirty="0">
                        <a:solidFill>
                          <a:schemeClr val="tx1"/>
                        </a:solidFill>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dirty="0">
                          <a:effectLst/>
                        </a:rPr>
                        <a:t>14.325</a:t>
                      </a:r>
                      <a:endParaRPr lang="en-GB" sz="1100" b="1" dirty="0">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dirty="0">
                          <a:effectLst/>
                        </a:rPr>
                        <a:t>71.625</a:t>
                      </a:r>
                      <a:endParaRPr lang="en-GB" sz="1100" b="1" dirty="0">
                        <a:effectLst/>
                        <a:latin typeface="Calibri"/>
                        <a:ea typeface="Times New Roman"/>
                        <a:cs typeface="Times New Roman"/>
                      </a:endParaRPr>
                    </a:p>
                  </a:txBody>
                  <a:tcPr marL="68580" marR="68580" marT="0" marB="0" anchor="b"/>
                </a:tc>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1225834744"/>
              </p:ext>
            </p:extLst>
          </p:nvPr>
        </p:nvGraphicFramePr>
        <p:xfrm>
          <a:off x="4716016" y="4293096"/>
          <a:ext cx="4241800" cy="1368152"/>
        </p:xfrm>
        <a:graphic>
          <a:graphicData uri="http://schemas.openxmlformats.org/drawingml/2006/table">
            <a:tbl>
              <a:tblPr firstRow="1" firstCol="1" bandRow="1">
                <a:tableStyleId>{69012ECD-51FC-41F1-AA8D-1B2483CD663E}</a:tableStyleId>
              </a:tblPr>
              <a:tblGrid>
                <a:gridCol w="838200"/>
                <a:gridCol w="749300"/>
                <a:gridCol w="1409700"/>
                <a:gridCol w="1244600"/>
              </a:tblGrid>
              <a:tr h="648072">
                <a:tc>
                  <a:txBody>
                    <a:bodyPr/>
                    <a:lstStyle/>
                    <a:p>
                      <a:pPr algn="ctr">
                        <a:lnSpc>
                          <a:spcPct val="115000"/>
                        </a:lnSpc>
                        <a:spcAft>
                          <a:spcPts val="0"/>
                        </a:spcAft>
                      </a:pPr>
                      <a:r>
                        <a:rPr lang="en-GB" sz="1100" dirty="0">
                          <a:effectLst/>
                        </a:rPr>
                        <a:t>Total Oxygen</a:t>
                      </a:r>
                      <a:endParaRPr lang="en-GB" sz="1100" dirty="0">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dirty="0">
                          <a:effectLst/>
                        </a:rPr>
                        <a:t>Total Water</a:t>
                      </a:r>
                      <a:endParaRPr lang="en-GB" sz="1100" dirty="0">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a:effectLst/>
                        </a:rPr>
                        <a:t>Total Resupply Weight</a:t>
                      </a:r>
                      <a:endParaRPr lang="en-GB" sz="1100">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a:effectLst/>
                        </a:rPr>
                        <a:t>Total Resupply Cost</a:t>
                      </a:r>
                      <a:endParaRPr lang="en-GB" sz="1100">
                        <a:effectLst/>
                        <a:latin typeface="Calibri"/>
                        <a:ea typeface="Times New Roman"/>
                        <a:cs typeface="Times New Roman"/>
                      </a:endParaRPr>
                    </a:p>
                  </a:txBody>
                  <a:tcPr marL="68580" marR="68580" marT="0" marB="0" anchor="b"/>
                </a:tc>
              </a:tr>
              <a:tr h="360040">
                <a:tc>
                  <a:txBody>
                    <a:bodyPr/>
                    <a:lstStyle/>
                    <a:p>
                      <a:pPr algn="ctr">
                        <a:lnSpc>
                          <a:spcPct val="115000"/>
                        </a:lnSpc>
                        <a:spcAft>
                          <a:spcPts val="0"/>
                        </a:spcAft>
                      </a:pPr>
                      <a:r>
                        <a:rPr lang="en-GB" sz="1100">
                          <a:effectLst/>
                        </a:rPr>
                        <a:t>[kg]</a:t>
                      </a:r>
                      <a:endParaRPr lang="en-GB" sz="1100">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a:effectLst/>
                        </a:rPr>
                        <a:t>[kg]</a:t>
                      </a:r>
                      <a:endParaRPr lang="en-GB" sz="1100">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a:effectLst/>
                        </a:rPr>
                        <a:t>[kg]</a:t>
                      </a:r>
                      <a:endParaRPr lang="en-GB" sz="1100">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a:effectLst/>
                        </a:rPr>
                        <a:t>[£Million]</a:t>
                      </a:r>
                      <a:endParaRPr lang="en-GB" sz="1100">
                        <a:effectLst/>
                        <a:latin typeface="Calibri"/>
                        <a:ea typeface="Times New Roman"/>
                        <a:cs typeface="Times New Roman"/>
                      </a:endParaRPr>
                    </a:p>
                  </a:txBody>
                  <a:tcPr marL="68580" marR="68580" marT="0" marB="0" anchor="b"/>
                </a:tc>
              </a:tr>
              <a:tr h="360040">
                <a:tc>
                  <a:txBody>
                    <a:bodyPr/>
                    <a:lstStyle/>
                    <a:p>
                      <a:pPr algn="ctr">
                        <a:lnSpc>
                          <a:spcPct val="115000"/>
                        </a:lnSpc>
                        <a:spcAft>
                          <a:spcPts val="0"/>
                        </a:spcAft>
                      </a:pPr>
                      <a:r>
                        <a:rPr lang="en-GB" sz="1100">
                          <a:effectLst/>
                        </a:rPr>
                        <a:t>5748.75</a:t>
                      </a:r>
                      <a:endParaRPr lang="en-GB" sz="1100">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a:effectLst/>
                        </a:rPr>
                        <a:t>137271.25</a:t>
                      </a:r>
                      <a:endParaRPr lang="en-GB" sz="1100">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dirty="0">
                          <a:effectLst/>
                        </a:rPr>
                        <a:t>143020</a:t>
                      </a:r>
                      <a:endParaRPr lang="en-GB" sz="1100" dirty="0">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dirty="0">
                          <a:effectLst/>
                        </a:rPr>
                        <a:t>143020</a:t>
                      </a:r>
                      <a:endParaRPr lang="en-GB" sz="1100" dirty="0">
                        <a:effectLst/>
                        <a:latin typeface="Calibri"/>
                        <a:ea typeface="Times New Roman"/>
                        <a:cs typeface="Times New Roman"/>
                      </a:endParaRPr>
                    </a:p>
                  </a:txBody>
                  <a:tcPr marL="68580" marR="68580" marT="0" marB="0" anchor="b"/>
                </a:tc>
              </a:tr>
            </a:tbl>
          </a:graphicData>
        </a:graphic>
      </p:graphicFrame>
      <p:sp>
        <p:nvSpPr>
          <p:cNvPr id="15" name="Flowchart: Manual Operation 14"/>
          <p:cNvSpPr/>
          <p:nvPr/>
        </p:nvSpPr>
        <p:spPr>
          <a:xfrm rot="10800000">
            <a:off x="2970634" y="116629"/>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3296854" y="116632"/>
            <a:ext cx="1728192" cy="461665"/>
          </a:xfrm>
          <a:prstGeom prst="rect">
            <a:avLst/>
          </a:prstGeom>
          <a:noFill/>
        </p:spPr>
        <p:txBody>
          <a:bodyPr wrap="square" rtlCol="0">
            <a:spAutoFit/>
          </a:bodyPr>
          <a:lstStyle/>
          <a:p>
            <a:r>
              <a:rPr lang="en-GB" sz="1200" b="1" dirty="0" smtClean="0">
                <a:latin typeface="Arial" pitchFamily="34" charset="0"/>
                <a:cs typeface="Arial" pitchFamily="34" charset="0"/>
              </a:rPr>
              <a:t>2. Stages </a:t>
            </a:r>
          </a:p>
          <a:p>
            <a:r>
              <a:rPr lang="en-GB" sz="1200" b="1" dirty="0" smtClean="0">
                <a:latin typeface="Arial" pitchFamily="34" charset="0"/>
                <a:cs typeface="Arial" pitchFamily="34" charset="0"/>
              </a:rPr>
              <a:t>1&amp;2</a:t>
            </a:r>
            <a:r>
              <a:rPr lang="en-GB" sz="1200" b="1" dirty="0">
                <a:latin typeface="Arial" pitchFamily="34" charset="0"/>
                <a:cs typeface="Arial" pitchFamily="34" charset="0"/>
              </a:rPr>
              <a:t> </a:t>
            </a:r>
            <a:r>
              <a:rPr lang="en-GB" sz="1200" b="1" dirty="0" smtClean="0">
                <a:latin typeface="Arial" pitchFamily="34" charset="0"/>
                <a:cs typeface="Arial" pitchFamily="34" charset="0"/>
              </a:rPr>
              <a:t>Outline</a:t>
            </a:r>
            <a:endParaRPr lang="en-GB" sz="1200" b="1" dirty="0">
              <a:latin typeface="Arial" pitchFamily="34" charset="0"/>
              <a:cs typeface="Arial" pitchFamily="34" charset="0"/>
            </a:endParaRPr>
          </a:p>
        </p:txBody>
      </p:sp>
    </p:spTree>
    <p:extLst>
      <p:ext uri="{BB962C8B-B14F-4D97-AF65-F5344CB8AC3E}">
        <p14:creationId xmlns:p14="http://schemas.microsoft.com/office/powerpoint/2010/main" val="9183749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4" name="TextBox 3"/>
          <p:cNvSpPr txBox="1"/>
          <p:nvPr/>
        </p:nvSpPr>
        <p:spPr>
          <a:xfrm>
            <a:off x="102632" y="909343"/>
            <a:ext cx="8712968" cy="461665"/>
          </a:xfrm>
          <a:prstGeom prst="rect">
            <a:avLst/>
          </a:prstGeom>
          <a:noFill/>
        </p:spPr>
        <p:txBody>
          <a:bodyPr wrap="square" rtlCol="0">
            <a:spAutoFit/>
          </a:bodyPr>
          <a:lstStyle/>
          <a:p>
            <a:r>
              <a:rPr lang="en-GB" sz="2400" b="1" dirty="0" smtClean="0">
                <a:latin typeface="Arial" pitchFamily="34" charset="0"/>
                <a:cs typeface="Arial" pitchFamily="34" charset="0"/>
              </a:rPr>
              <a:t>Design Outlook</a:t>
            </a:r>
            <a:endParaRPr lang="en-GB" sz="2400" b="1" dirty="0">
              <a:latin typeface="Arial" pitchFamily="34" charset="0"/>
              <a:cs typeface="Arial" pitchFamily="34"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426175102"/>
              </p:ext>
            </p:extLst>
          </p:nvPr>
        </p:nvGraphicFramePr>
        <p:xfrm>
          <a:off x="1411116" y="2434580"/>
          <a:ext cx="6689277" cy="1786508"/>
        </p:xfrm>
        <a:graphic>
          <a:graphicData uri="http://schemas.openxmlformats.org/drawingml/2006/table">
            <a:tbl>
              <a:tblPr firstRow="1" bandRow="1">
                <a:tableStyleId>{5C22544A-7EE6-4342-B048-85BDC9FD1C3A}</a:tableStyleId>
              </a:tblPr>
              <a:tblGrid>
                <a:gridCol w="2229759"/>
                <a:gridCol w="2229759"/>
                <a:gridCol w="2229759"/>
              </a:tblGrid>
              <a:tr h="893254">
                <a:tc>
                  <a:txBody>
                    <a:bodyPr/>
                    <a:lstStyle/>
                    <a:p>
                      <a:pPr algn="ctr"/>
                      <a:r>
                        <a:rPr lang="en-GB" sz="2400" dirty="0" smtClean="0"/>
                        <a:t>Stage 1</a:t>
                      </a:r>
                      <a:endParaRPr lang="en-GB" sz="2400" dirty="0"/>
                    </a:p>
                  </a:txBody>
                  <a:tcPr/>
                </a:tc>
                <a:tc>
                  <a:txBody>
                    <a:bodyPr/>
                    <a:lstStyle/>
                    <a:p>
                      <a:pPr algn="ctr"/>
                      <a:r>
                        <a:rPr lang="en-GB" sz="2400" dirty="0" smtClean="0"/>
                        <a:t>Stage 2</a:t>
                      </a:r>
                      <a:endParaRPr lang="en-GB" sz="2400" dirty="0"/>
                    </a:p>
                  </a:txBody>
                  <a:tcPr/>
                </a:tc>
                <a:tc>
                  <a:txBody>
                    <a:bodyPr/>
                    <a:lstStyle/>
                    <a:p>
                      <a:pPr algn="ctr"/>
                      <a:r>
                        <a:rPr lang="en-GB" sz="2400" dirty="0" smtClean="0"/>
                        <a:t>Stage 3</a:t>
                      </a:r>
                      <a:endParaRPr lang="en-GB" sz="2400" dirty="0"/>
                    </a:p>
                  </a:txBody>
                  <a:tcPr/>
                </a:tc>
              </a:tr>
              <a:tr h="893254">
                <a:tc>
                  <a:txBody>
                    <a:bodyPr/>
                    <a:lstStyle/>
                    <a:p>
                      <a:endParaRPr lang="en-GB" dirty="0"/>
                    </a:p>
                  </a:txBody>
                  <a:tcPr/>
                </a:tc>
                <a:tc>
                  <a:txBody>
                    <a:bodyPr/>
                    <a:lstStyle/>
                    <a:p>
                      <a:endParaRPr lang="en-GB" dirty="0"/>
                    </a:p>
                  </a:txBody>
                  <a:tcPr/>
                </a:tc>
                <a:tc>
                  <a:txBody>
                    <a:bodyPr/>
                    <a:lstStyle/>
                    <a:p>
                      <a:endParaRPr lang="en-GB" dirty="0"/>
                    </a:p>
                  </a:txBody>
                  <a:tcPr/>
                </a:tc>
              </a:tr>
            </a:tbl>
          </a:graphicData>
        </a:graphic>
      </p:graphicFrame>
      <p:pic>
        <p:nvPicPr>
          <p:cNvPr id="15"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63258" y="3501932"/>
            <a:ext cx="602765" cy="443084"/>
          </a:xfrm>
          <a:prstGeom prst="rect">
            <a:avLst/>
          </a:prstGeom>
          <a:noFill/>
          <a:extLst>
            <a:ext uri="{909E8E84-426E-40DD-AFC4-6F175D3DCCD1}">
              <a14:hiddenFill xmlns:a14="http://schemas.microsoft.com/office/drawing/2010/main">
                <a:solidFill>
                  <a:srgbClr val="FFFFFF"/>
                </a:solidFill>
              </a14:hiddenFill>
            </a:ext>
          </a:extLst>
        </p:spPr>
      </p:pic>
      <p:sp>
        <p:nvSpPr>
          <p:cNvPr id="12" name="Flowchart: Manual Operation 11"/>
          <p:cNvSpPr/>
          <p:nvPr/>
        </p:nvSpPr>
        <p:spPr>
          <a:xfrm rot="10800000">
            <a:off x="2970634" y="116629"/>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p:cNvSpPr txBox="1"/>
          <p:nvPr/>
        </p:nvSpPr>
        <p:spPr>
          <a:xfrm>
            <a:off x="3296854" y="116632"/>
            <a:ext cx="1728192" cy="461665"/>
          </a:xfrm>
          <a:prstGeom prst="rect">
            <a:avLst/>
          </a:prstGeom>
          <a:noFill/>
        </p:spPr>
        <p:txBody>
          <a:bodyPr wrap="square" rtlCol="0">
            <a:spAutoFit/>
          </a:bodyPr>
          <a:lstStyle/>
          <a:p>
            <a:r>
              <a:rPr lang="en-GB" sz="1200" b="1" dirty="0" smtClean="0">
                <a:latin typeface="Arial" pitchFamily="34" charset="0"/>
                <a:cs typeface="Arial" pitchFamily="34" charset="0"/>
              </a:rPr>
              <a:t>2. Stages </a:t>
            </a:r>
          </a:p>
          <a:p>
            <a:r>
              <a:rPr lang="en-GB" sz="1200" b="1" dirty="0" smtClean="0">
                <a:latin typeface="Arial" pitchFamily="34" charset="0"/>
                <a:cs typeface="Arial" pitchFamily="34" charset="0"/>
              </a:rPr>
              <a:t>1&amp;2</a:t>
            </a:r>
            <a:r>
              <a:rPr lang="en-GB" sz="1200" b="1" dirty="0">
                <a:latin typeface="Arial" pitchFamily="34" charset="0"/>
                <a:cs typeface="Arial" pitchFamily="34" charset="0"/>
              </a:rPr>
              <a:t> </a:t>
            </a:r>
            <a:r>
              <a:rPr lang="en-GB" sz="1200" b="1" dirty="0" smtClean="0">
                <a:latin typeface="Arial" pitchFamily="34" charset="0"/>
                <a:cs typeface="Arial" pitchFamily="34" charset="0"/>
              </a:rPr>
              <a:t>Outline</a:t>
            </a:r>
            <a:endParaRPr lang="en-GB" sz="1200" b="1" dirty="0">
              <a:latin typeface="Arial" pitchFamily="34" charset="0"/>
              <a:cs typeface="Arial" pitchFamily="34" charset="0"/>
            </a:endParaRPr>
          </a:p>
        </p:txBody>
      </p:sp>
    </p:spTree>
    <p:extLst>
      <p:ext uri="{BB962C8B-B14F-4D97-AF65-F5344CB8AC3E}">
        <p14:creationId xmlns:p14="http://schemas.microsoft.com/office/powerpoint/2010/main" val="37001510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4" name="TextBox 3"/>
          <p:cNvSpPr txBox="1"/>
          <p:nvPr/>
        </p:nvSpPr>
        <p:spPr>
          <a:xfrm>
            <a:off x="102632" y="909343"/>
            <a:ext cx="8712968" cy="461665"/>
          </a:xfrm>
          <a:prstGeom prst="rect">
            <a:avLst/>
          </a:prstGeom>
          <a:noFill/>
        </p:spPr>
        <p:txBody>
          <a:bodyPr wrap="square" rtlCol="0">
            <a:spAutoFit/>
          </a:bodyPr>
          <a:lstStyle/>
          <a:p>
            <a:r>
              <a:rPr lang="en-GB" sz="2400" b="1" dirty="0" smtClean="0">
                <a:latin typeface="Arial" pitchFamily="34" charset="0"/>
                <a:cs typeface="Arial" pitchFamily="34" charset="0"/>
              </a:rPr>
              <a:t>Stage 2 – Design basis</a:t>
            </a:r>
            <a:endParaRPr lang="en-GB" sz="2400" b="1" dirty="0">
              <a:latin typeface="Arial" pitchFamily="34" charset="0"/>
              <a:cs typeface="Arial" pitchFamily="34" charset="0"/>
            </a:endParaRPr>
          </a:p>
        </p:txBody>
      </p:sp>
      <p:sp>
        <p:nvSpPr>
          <p:cNvPr id="8" name="TextBox 7"/>
          <p:cNvSpPr txBox="1"/>
          <p:nvPr/>
        </p:nvSpPr>
        <p:spPr>
          <a:xfrm>
            <a:off x="467544" y="1988840"/>
            <a:ext cx="8348056" cy="2585323"/>
          </a:xfrm>
          <a:prstGeom prst="rect">
            <a:avLst/>
          </a:prstGeom>
          <a:noFill/>
        </p:spPr>
        <p:txBody>
          <a:bodyPr wrap="square" rtlCol="0">
            <a:spAutoFit/>
          </a:bodyPr>
          <a:lstStyle/>
          <a:p>
            <a:r>
              <a:rPr lang="en-GB" dirty="0" smtClean="0">
                <a:latin typeface="Arial" pitchFamily="34" charset="0"/>
                <a:cs typeface="Arial" pitchFamily="34" charset="0"/>
              </a:rPr>
              <a:t>Stage2: Introducing recycling processes to the Mars space station in order to minimise the resupply requirements</a:t>
            </a:r>
          </a:p>
          <a:p>
            <a:endParaRPr lang="en-GB" dirty="0">
              <a:latin typeface="Arial" pitchFamily="34" charset="0"/>
              <a:cs typeface="Arial" pitchFamily="34" charset="0"/>
            </a:endParaRPr>
          </a:p>
          <a:p>
            <a:r>
              <a:rPr lang="en-GB" dirty="0" smtClean="0">
                <a:latin typeface="Arial" pitchFamily="34" charset="0"/>
                <a:cs typeface="Arial" pitchFamily="34" charset="0"/>
              </a:rPr>
              <a:t>Of the three focus resources identified in stage one, only two can effectively be recycled. These are:</a:t>
            </a:r>
          </a:p>
          <a:p>
            <a:endParaRPr lang="en-GB" dirty="0">
              <a:latin typeface="Arial" pitchFamily="34" charset="0"/>
              <a:cs typeface="Arial" pitchFamily="34" charset="0"/>
            </a:endParaRPr>
          </a:p>
          <a:p>
            <a:pPr marL="285750" indent="-285750">
              <a:buFont typeface="Arial" pitchFamily="34" charset="0"/>
              <a:buChar char="•"/>
            </a:pPr>
            <a:r>
              <a:rPr lang="en-GB" dirty="0" smtClean="0">
                <a:latin typeface="Arial" pitchFamily="34" charset="0"/>
                <a:cs typeface="Arial" pitchFamily="34" charset="0"/>
              </a:rPr>
              <a:t>Water</a:t>
            </a:r>
          </a:p>
          <a:p>
            <a:pPr marL="285750" indent="-285750">
              <a:buFont typeface="Arial" pitchFamily="34" charset="0"/>
              <a:buChar char="•"/>
            </a:pPr>
            <a:endParaRPr lang="en-GB" dirty="0">
              <a:latin typeface="Arial" pitchFamily="34" charset="0"/>
              <a:cs typeface="Arial" pitchFamily="34" charset="0"/>
            </a:endParaRPr>
          </a:p>
          <a:p>
            <a:pPr marL="285750" indent="-285750">
              <a:buFont typeface="Arial" pitchFamily="34" charset="0"/>
              <a:buChar char="•"/>
            </a:pPr>
            <a:r>
              <a:rPr lang="en-GB" dirty="0" smtClean="0">
                <a:latin typeface="Arial" pitchFamily="34" charset="0"/>
                <a:cs typeface="Arial" pitchFamily="34" charset="0"/>
              </a:rPr>
              <a:t>Air</a:t>
            </a:r>
            <a:endParaRPr lang="en-GB" dirty="0">
              <a:latin typeface="Arial" pitchFamily="34" charset="0"/>
              <a:cs typeface="Arial" pitchFamily="34" charset="0"/>
            </a:endParaRPr>
          </a:p>
        </p:txBody>
      </p:sp>
      <p:sp>
        <p:nvSpPr>
          <p:cNvPr id="11" name="Flowchart: Manual Operation 10"/>
          <p:cNvSpPr/>
          <p:nvPr/>
        </p:nvSpPr>
        <p:spPr>
          <a:xfrm rot="10800000">
            <a:off x="2970634" y="116629"/>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3296854" y="116632"/>
            <a:ext cx="1728192" cy="461665"/>
          </a:xfrm>
          <a:prstGeom prst="rect">
            <a:avLst/>
          </a:prstGeom>
          <a:noFill/>
        </p:spPr>
        <p:txBody>
          <a:bodyPr wrap="square" rtlCol="0">
            <a:spAutoFit/>
          </a:bodyPr>
          <a:lstStyle/>
          <a:p>
            <a:r>
              <a:rPr lang="en-GB" sz="1200" b="1" dirty="0" smtClean="0">
                <a:latin typeface="Arial" pitchFamily="34" charset="0"/>
                <a:cs typeface="Arial" pitchFamily="34" charset="0"/>
              </a:rPr>
              <a:t>2. Stages </a:t>
            </a:r>
          </a:p>
          <a:p>
            <a:r>
              <a:rPr lang="en-GB" sz="1200" b="1" dirty="0" smtClean="0">
                <a:latin typeface="Arial" pitchFamily="34" charset="0"/>
                <a:cs typeface="Arial" pitchFamily="34" charset="0"/>
              </a:rPr>
              <a:t>1&amp;2</a:t>
            </a:r>
            <a:r>
              <a:rPr lang="en-GB" sz="1200" b="1" dirty="0">
                <a:latin typeface="Arial" pitchFamily="34" charset="0"/>
                <a:cs typeface="Arial" pitchFamily="34" charset="0"/>
              </a:rPr>
              <a:t> </a:t>
            </a:r>
            <a:r>
              <a:rPr lang="en-GB" sz="1200" b="1" dirty="0" smtClean="0">
                <a:latin typeface="Arial" pitchFamily="34" charset="0"/>
                <a:cs typeface="Arial" pitchFamily="34" charset="0"/>
              </a:rPr>
              <a:t>Outline</a:t>
            </a:r>
            <a:endParaRPr lang="en-GB" sz="1200" b="1" dirty="0">
              <a:latin typeface="Arial" pitchFamily="34" charset="0"/>
              <a:cs typeface="Arial" pitchFamily="34" charset="0"/>
            </a:endParaRPr>
          </a:p>
        </p:txBody>
      </p:sp>
    </p:spTree>
    <p:extLst>
      <p:ext uri="{BB962C8B-B14F-4D97-AF65-F5344CB8AC3E}">
        <p14:creationId xmlns:p14="http://schemas.microsoft.com/office/powerpoint/2010/main" val="3980035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4" name="TextBox 3"/>
          <p:cNvSpPr txBox="1"/>
          <p:nvPr/>
        </p:nvSpPr>
        <p:spPr>
          <a:xfrm>
            <a:off x="304714" y="1268760"/>
            <a:ext cx="8712968" cy="461665"/>
          </a:xfrm>
          <a:prstGeom prst="rect">
            <a:avLst/>
          </a:prstGeom>
          <a:noFill/>
        </p:spPr>
        <p:txBody>
          <a:bodyPr wrap="square" rtlCol="0">
            <a:spAutoFit/>
          </a:bodyPr>
          <a:lstStyle/>
          <a:p>
            <a:r>
              <a:rPr lang="en-GB" sz="2400" b="1" dirty="0" smtClean="0">
                <a:latin typeface="Arial" pitchFamily="34" charset="0"/>
                <a:cs typeface="Arial" pitchFamily="34" charset="0"/>
              </a:rPr>
              <a:t>Water Recycling</a:t>
            </a:r>
            <a:endParaRPr lang="en-GB" sz="2400" b="1" dirty="0">
              <a:latin typeface="Arial" pitchFamily="34" charset="0"/>
              <a:cs typeface="Arial" pitchFamily="34" charset="0"/>
            </a:endParaRPr>
          </a:p>
        </p:txBody>
      </p:sp>
      <p:sp>
        <p:nvSpPr>
          <p:cNvPr id="12" name="TextBox 11"/>
          <p:cNvSpPr txBox="1"/>
          <p:nvPr/>
        </p:nvSpPr>
        <p:spPr>
          <a:xfrm>
            <a:off x="305041" y="2636912"/>
            <a:ext cx="8280920" cy="2308324"/>
          </a:xfrm>
          <a:prstGeom prst="rect">
            <a:avLst/>
          </a:prstGeom>
          <a:noFill/>
        </p:spPr>
        <p:txBody>
          <a:bodyPr wrap="square" rtlCol="0">
            <a:spAutoFit/>
          </a:bodyPr>
          <a:lstStyle/>
          <a:p>
            <a:r>
              <a:rPr lang="en-GB" dirty="0" smtClean="0">
                <a:latin typeface="Arial" pitchFamily="34" charset="0"/>
                <a:cs typeface="Arial" pitchFamily="34" charset="0"/>
              </a:rPr>
              <a:t>Assumptions:</a:t>
            </a:r>
          </a:p>
          <a:p>
            <a:endParaRPr lang="en-GB" dirty="0">
              <a:latin typeface="Arial" pitchFamily="34" charset="0"/>
              <a:cs typeface="Arial" pitchFamily="34" charset="0"/>
            </a:endParaRPr>
          </a:p>
          <a:p>
            <a:pPr marL="342900" indent="-342900">
              <a:buFont typeface="+mj-lt"/>
              <a:buAutoNum type="arabicPeriod"/>
            </a:pPr>
            <a:r>
              <a:rPr lang="en-GB" dirty="0" smtClean="0">
                <a:latin typeface="Arial" pitchFamily="34" charset="0"/>
                <a:cs typeface="Arial" pitchFamily="34" charset="0"/>
              </a:rPr>
              <a:t>All consumed water requires recycling</a:t>
            </a:r>
          </a:p>
          <a:p>
            <a:pPr marL="342900" indent="-342900">
              <a:buFont typeface="+mj-lt"/>
              <a:buAutoNum type="arabicPeriod"/>
            </a:pPr>
            <a:endParaRPr lang="en-GB" dirty="0">
              <a:latin typeface="Arial" pitchFamily="34" charset="0"/>
              <a:cs typeface="Arial" pitchFamily="34" charset="0"/>
            </a:endParaRPr>
          </a:p>
          <a:p>
            <a:pPr marL="342900" indent="-342900">
              <a:buFont typeface="+mj-lt"/>
              <a:buAutoNum type="arabicPeriod"/>
            </a:pPr>
            <a:r>
              <a:rPr lang="en-GB" dirty="0" smtClean="0">
                <a:latin typeface="Arial" pitchFamily="34" charset="0"/>
                <a:cs typeface="Arial" pitchFamily="34" charset="0"/>
              </a:rPr>
              <a:t>Assuming NASA standard water composition</a:t>
            </a:r>
          </a:p>
          <a:p>
            <a:endParaRPr lang="en-GB" dirty="0" smtClean="0"/>
          </a:p>
          <a:p>
            <a:pPr marL="342900" indent="-342900">
              <a:buFont typeface="+mj-lt"/>
              <a:buAutoNum type="arabicPeriod"/>
            </a:pPr>
            <a:endParaRPr lang="en-GB" dirty="0"/>
          </a:p>
          <a:p>
            <a:pPr marL="342900" indent="-342900">
              <a:buFont typeface="+mj-lt"/>
              <a:buAutoNum type="arabicPeriod"/>
            </a:pPr>
            <a:endParaRPr lang="en-GB" dirty="0"/>
          </a:p>
        </p:txBody>
      </p:sp>
      <p:sp>
        <p:nvSpPr>
          <p:cNvPr id="11" name="Flowchart: Manual Operation 10"/>
          <p:cNvSpPr/>
          <p:nvPr/>
        </p:nvSpPr>
        <p:spPr>
          <a:xfrm rot="10800000">
            <a:off x="2987824"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3296854" y="116632"/>
            <a:ext cx="1728192" cy="461665"/>
          </a:xfrm>
          <a:prstGeom prst="rect">
            <a:avLst/>
          </a:prstGeom>
          <a:noFill/>
        </p:spPr>
        <p:txBody>
          <a:bodyPr wrap="square" rtlCol="0">
            <a:spAutoFit/>
          </a:bodyPr>
          <a:lstStyle/>
          <a:p>
            <a:r>
              <a:rPr lang="en-GB" sz="1200" b="1" dirty="0" smtClean="0">
                <a:latin typeface="Arial" pitchFamily="34" charset="0"/>
                <a:cs typeface="Arial" pitchFamily="34" charset="0"/>
              </a:rPr>
              <a:t>2. Stages </a:t>
            </a:r>
          </a:p>
          <a:p>
            <a:r>
              <a:rPr lang="en-GB" sz="1200" b="1" dirty="0" smtClean="0">
                <a:latin typeface="Arial" pitchFamily="34" charset="0"/>
                <a:cs typeface="Arial" pitchFamily="34" charset="0"/>
              </a:rPr>
              <a:t>1&amp;2</a:t>
            </a:r>
            <a:r>
              <a:rPr lang="en-GB" sz="1200" b="1" dirty="0">
                <a:latin typeface="Arial" pitchFamily="34" charset="0"/>
                <a:cs typeface="Arial" pitchFamily="34" charset="0"/>
              </a:rPr>
              <a:t> </a:t>
            </a:r>
            <a:r>
              <a:rPr lang="en-GB" sz="1200" b="1" dirty="0" smtClean="0">
                <a:latin typeface="Arial" pitchFamily="34" charset="0"/>
                <a:cs typeface="Arial" pitchFamily="34" charset="0"/>
              </a:rPr>
              <a:t>Outline</a:t>
            </a:r>
            <a:endParaRPr lang="en-GB" sz="1200" b="1" dirty="0">
              <a:latin typeface="Arial" pitchFamily="34" charset="0"/>
              <a:cs typeface="Arial" pitchFamily="34" charset="0"/>
            </a:endParaRPr>
          </a:p>
        </p:txBody>
      </p:sp>
    </p:spTree>
    <p:extLst>
      <p:ext uri="{BB962C8B-B14F-4D97-AF65-F5344CB8AC3E}">
        <p14:creationId xmlns:p14="http://schemas.microsoft.com/office/powerpoint/2010/main" val="60097792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1557</TotalTime>
  <Words>2594</Words>
  <Application>Microsoft Office PowerPoint</Application>
  <PresentationFormat>On-screen Show (4:3)</PresentationFormat>
  <Paragraphs>939</Paragraphs>
  <Slides>40</Slides>
  <Notes>0</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vt:lpstr>
      <vt:lpstr>?</vt:lpstr>
      <vt:lpstr>PowerPoint Presentation</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Yassen</dc:creator>
  <cp:lastModifiedBy>Yassen</cp:lastModifiedBy>
  <cp:revision>70</cp:revision>
  <dcterms:created xsi:type="dcterms:W3CDTF">2012-01-18T13:35:49Z</dcterms:created>
  <dcterms:modified xsi:type="dcterms:W3CDTF">2012-01-24T13:39:43Z</dcterms:modified>
</cp:coreProperties>
</file>